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 bookmarkIdSeed="2">
  <p:sldMasterIdLst>
    <p:sldMasterId id="2147483648" r:id="rId1"/>
  </p:sldMasterIdLst>
  <p:notesMasterIdLst>
    <p:notesMasterId r:id="rId4"/>
  </p:notesMasterIdLst>
  <p:sldIdLst>
    <p:sldId id="256" r:id="rId2"/>
    <p:sldId id="377" r:id="rId3"/>
  </p:sldIdLst>
  <p:sldSz cx="9144000" cy="6858000" type="screen4x3"/>
  <p:notesSz cx="7010400" cy="111252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Opciones de Portada" id="{E50BC0C4-D892-C646-A55C-74A2738A08A5}">
          <p14:sldIdLst>
            <p14:sldId id="256"/>
          </p14:sldIdLst>
        </p14:section>
        <p14:section name="Contenido" id="{1EF89C00-C00F-D947-BEC4-9D33401EC91F}">
          <p14:sldIdLst>
            <p14:sldId id="37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14" userDrawn="1">
          <p15:clr>
            <a:srgbClr val="A4A3A4"/>
          </p15:clr>
        </p15:guide>
        <p15:guide id="2" orient="horz" pos="255" userDrawn="1">
          <p15:clr>
            <a:srgbClr val="A4A3A4"/>
          </p15:clr>
        </p15:guide>
        <p15:guide id="3" orient="horz" pos="527" userDrawn="1">
          <p15:clr>
            <a:srgbClr val="A4A3A4"/>
          </p15:clr>
        </p15:guide>
        <p15:guide id="6" orient="horz" pos="799" userDrawn="1">
          <p15:clr>
            <a:srgbClr val="A4A3A4"/>
          </p15:clr>
        </p15:guide>
        <p15:guide id="7" orient="horz" pos="3861" userDrawn="1">
          <p15:clr>
            <a:srgbClr val="A4A3A4"/>
          </p15:clr>
        </p15:guide>
        <p15:guide id="10" orient="horz" pos="935" userDrawn="1">
          <p15:clr>
            <a:srgbClr val="A4A3A4"/>
          </p15:clr>
        </p15:guide>
        <p15:guide id="14" orient="horz" pos="2183" userDrawn="1">
          <p15:clr>
            <a:srgbClr val="A4A3A4"/>
          </p15:clr>
        </p15:guide>
        <p15:guide id="17" pos="5397" userDrawn="1">
          <p15:clr>
            <a:srgbClr val="A4A3A4"/>
          </p15:clr>
        </p15:guide>
        <p15:guide id="18" pos="204" userDrawn="1">
          <p15:clr>
            <a:srgbClr val="A4A3A4"/>
          </p15:clr>
        </p15:guide>
        <p15:guide id="20" pos="385" userDrawn="1">
          <p15:clr>
            <a:srgbClr val="A4A3A4"/>
          </p15:clr>
        </p15:guide>
        <p15:guide id="22" pos="2880" userDrawn="1">
          <p15:clr>
            <a:srgbClr val="A4A3A4"/>
          </p15:clr>
        </p15:guide>
        <p15:guide id="24" pos="5488" userDrawn="1">
          <p15:clr>
            <a:srgbClr val="A4A3A4"/>
          </p15:clr>
        </p15:guide>
        <p15:guide id="25" pos="2993" userDrawn="1">
          <p15:clr>
            <a:srgbClr val="A4A3A4"/>
          </p15:clr>
        </p15:guide>
        <p15:guide id="26" pos="2767" userDrawn="1">
          <p15:clr>
            <a:srgbClr val="A4A3A4"/>
          </p15:clr>
        </p15:guide>
        <p15:guide id="27" orient="horz" pos="2069" userDrawn="1">
          <p15:clr>
            <a:srgbClr val="A4A3A4"/>
          </p15:clr>
        </p15:guide>
        <p15:guide id="29" orient="horz" pos="2251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Celis" initials="P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5760"/>
    <a:srgbClr val="EDEDED"/>
    <a:srgbClr val="0C6AAA"/>
    <a:srgbClr val="5BC0DE"/>
    <a:srgbClr val="0D6BB3"/>
    <a:srgbClr val="EB3C46"/>
    <a:srgbClr val="0FC120"/>
    <a:srgbClr val="F8F8F8"/>
    <a:srgbClr val="92D050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94425" autoAdjust="0"/>
  </p:normalViewPr>
  <p:slideViewPr>
    <p:cSldViewPr snapToGrid="0" snapToObjects="1">
      <p:cViewPr varScale="1">
        <p:scale>
          <a:sx n="88" d="100"/>
          <a:sy n="88" d="100"/>
        </p:scale>
        <p:origin x="168" y="90"/>
      </p:cViewPr>
      <p:guideLst>
        <p:guide orient="horz" pos="414"/>
        <p:guide orient="horz" pos="255"/>
        <p:guide orient="horz" pos="527"/>
        <p:guide orient="horz" pos="799"/>
        <p:guide orient="horz" pos="3861"/>
        <p:guide orient="horz" pos="935"/>
        <p:guide orient="horz" pos="2183"/>
        <p:guide pos="5397"/>
        <p:guide pos="204"/>
        <p:guide pos="385"/>
        <p:guide pos="2880"/>
        <p:guide pos="5488"/>
        <p:guide pos="2993"/>
        <p:guide pos="2767"/>
        <p:guide orient="horz" pos="2069"/>
        <p:guide orient="horz" pos="225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556260"/>
          </a:xfrm>
          <a:prstGeom prst="rect">
            <a:avLst/>
          </a:prstGeom>
        </p:spPr>
        <p:txBody>
          <a:bodyPr vert="horz" lIns="103623" tIns="51811" rIns="103623" bIns="51811" rtlCol="0"/>
          <a:lstStyle>
            <a:lvl1pPr algn="l">
              <a:defRPr sz="1300"/>
            </a:lvl1pPr>
          </a:lstStyle>
          <a:p>
            <a:endParaRPr lang="es-E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556260"/>
          </a:xfrm>
          <a:prstGeom prst="rect">
            <a:avLst/>
          </a:prstGeom>
        </p:spPr>
        <p:txBody>
          <a:bodyPr vert="horz" lIns="103623" tIns="51811" rIns="103623" bIns="51811" rtlCol="0"/>
          <a:lstStyle>
            <a:lvl1pPr algn="r">
              <a:defRPr sz="1300"/>
            </a:lvl1pPr>
          </a:lstStyle>
          <a:p>
            <a:fld id="{2A012D58-6475-0A44-80EB-02985B08B01B}" type="datetimeFigureOut">
              <a:rPr lang="es-ES" smtClean="0"/>
              <a:pPr/>
              <a:t>26/06/2018</a:t>
            </a:fld>
            <a:endParaRPr lang="es-ES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23900" y="835025"/>
            <a:ext cx="5562600" cy="41719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03623" tIns="51811" rIns="103623" bIns="51811" rtlCol="0" anchor="ctr"/>
          <a:lstStyle/>
          <a:p>
            <a:endParaRPr lang="es-ES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040" y="5284470"/>
            <a:ext cx="5608320" cy="5006340"/>
          </a:xfrm>
          <a:prstGeom prst="rect">
            <a:avLst/>
          </a:prstGeom>
        </p:spPr>
        <p:txBody>
          <a:bodyPr vert="horz" lIns="103623" tIns="51811" rIns="103623" bIns="51811" rtlCol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10567009"/>
            <a:ext cx="3037840" cy="556260"/>
          </a:xfrm>
          <a:prstGeom prst="rect">
            <a:avLst/>
          </a:prstGeom>
        </p:spPr>
        <p:txBody>
          <a:bodyPr vert="horz" lIns="103623" tIns="51811" rIns="103623" bIns="51811" rtlCol="0" anchor="b"/>
          <a:lstStyle>
            <a:lvl1pPr algn="l">
              <a:defRPr sz="1300"/>
            </a:lvl1pPr>
          </a:lstStyle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938" y="10567009"/>
            <a:ext cx="3037840" cy="556260"/>
          </a:xfrm>
          <a:prstGeom prst="rect">
            <a:avLst/>
          </a:prstGeom>
        </p:spPr>
        <p:txBody>
          <a:bodyPr vert="horz" lIns="103623" tIns="51811" rIns="103623" bIns="51811" rtlCol="0" anchor="b"/>
          <a:lstStyle>
            <a:lvl1pPr algn="r">
              <a:defRPr sz="1300"/>
            </a:lvl1pPr>
          </a:lstStyle>
          <a:p>
            <a:fld id="{D2A7337B-776D-5041-9CAC-79EA3F128F85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27381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A7337B-776D-5041-9CAC-79EA3F128F85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664065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9992-7B87-4341-BBC8-5BD0CC0FDFC9}" type="datetime1">
              <a:rPr lang="es-ES" smtClean="0"/>
              <a:pPr/>
              <a:t>26/06/2018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F1CA4-AFF0-6B4B-8370-19BE03A1A81D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14404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6D54A-4A9E-4F6D-8DBC-3EC7425EDFCA}" type="datetime1">
              <a:rPr lang="es-ES" smtClean="0"/>
              <a:pPr/>
              <a:t>26/06/2018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F1CA4-AFF0-6B4B-8370-19BE03A1A81D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08372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305A7-6C51-49F7-953F-E6A1E3402C2F}" type="datetime1">
              <a:rPr lang="es-ES" smtClean="0"/>
              <a:pPr/>
              <a:t>26/06/2018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F1CA4-AFF0-6B4B-8370-19BE03A1A81D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760420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04753-E62F-4155-9633-50100A91B3AB}" type="datetime1">
              <a:rPr lang="es-ES" smtClean="0"/>
              <a:pPr/>
              <a:t>26/06/2018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F1CA4-AFF0-6B4B-8370-19BE03A1A81D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160619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5ADFB-633E-4323-9D3D-0E38E1D643AE}" type="datetime1">
              <a:rPr lang="es-ES" smtClean="0"/>
              <a:pPr/>
              <a:t>26/06/2018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F1CA4-AFF0-6B4B-8370-19BE03A1A81D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92909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14A09-C716-45DD-86E1-8C6917E3197D}" type="datetime1">
              <a:rPr lang="es-ES" smtClean="0"/>
              <a:pPr/>
              <a:t>26/06/2018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F1CA4-AFF0-6B4B-8370-19BE03A1A81D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01491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F9AE5-970E-4C96-861D-75CA88D13626}" type="datetime1">
              <a:rPr lang="es-ES" smtClean="0"/>
              <a:pPr/>
              <a:t>26/06/2018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F1CA4-AFF0-6B4B-8370-19BE03A1A81D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5184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40CF6-0FF7-4533-A929-A1DDBD4924FA}" type="datetime1">
              <a:rPr lang="es-ES" smtClean="0"/>
              <a:pPr/>
              <a:t>26/06/2018</a:t>
            </a:fld>
            <a:endParaRPr lang="es-E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F1CA4-AFF0-6B4B-8370-19BE03A1A81D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83824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8445E-FD15-441D-8643-AA7930891972}" type="datetime1">
              <a:rPr lang="es-ES" smtClean="0"/>
              <a:pPr/>
              <a:t>26/06/2018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F1CA4-AFF0-6B4B-8370-19BE03A1A81D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8626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F83BB-7BCD-448B-9CB9-87EDDE106C95}" type="datetime1">
              <a:rPr lang="es-ES" smtClean="0"/>
              <a:pPr/>
              <a:t>26/06/2018</a:t>
            </a:fld>
            <a:endParaRPr lang="es-E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F1CA4-AFF0-6B4B-8370-19BE03A1A81D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945953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22D25-BBC7-4D4E-92A1-6137EE9F44AB}" type="datetime1">
              <a:rPr lang="es-ES" smtClean="0"/>
              <a:pPr/>
              <a:t>26/06/2018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F1CA4-AFF0-6B4B-8370-19BE03A1A81D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9902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FEB89-A086-4049-B20A-67451337D3B8}" type="datetime1">
              <a:rPr lang="es-ES" smtClean="0"/>
              <a:pPr/>
              <a:t>26/06/2018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F1CA4-AFF0-6B4B-8370-19BE03A1A81D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73150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2AEC10-FB2A-40DF-A08E-2FA7A23A0BF2}" type="datetime1">
              <a:rPr lang="es-ES" smtClean="0"/>
              <a:pPr/>
              <a:t>26/06/2018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F1CA4-AFF0-6B4B-8370-19BE03A1A81D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84093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jagabrielamistral.cl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4"/>
          <p:cNvSpPr txBox="1">
            <a:spLocks/>
          </p:cNvSpPr>
          <p:nvPr/>
        </p:nvSpPr>
        <p:spPr>
          <a:xfrm>
            <a:off x="1930514" y="5434766"/>
            <a:ext cx="6618174" cy="8492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Junio</a:t>
            </a:r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 de 2017 · Superintendencia de Seguridad Social </a:t>
            </a:r>
            <a:r>
              <a:rPr 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· Gobierno de </a:t>
            </a:r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Chile</a:t>
            </a:r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2" name="Content Placeholder 4"/>
          <p:cNvSpPr txBox="1">
            <a:spLocks/>
          </p:cNvSpPr>
          <p:nvPr/>
        </p:nvSpPr>
        <p:spPr>
          <a:xfrm>
            <a:off x="2400300" y="3716338"/>
            <a:ext cx="6148387" cy="14716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3000"/>
              </a:spcBef>
            </a:pPr>
            <a:r>
              <a:rPr lang="es-CL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Presentación sobre la necesidad de actualización de datos referentes a la Administración de las Cajas de Compensación de Asignación Familiar</a:t>
            </a:r>
            <a:endParaRPr lang="es-CL" sz="1600" dirty="0">
              <a:solidFill>
                <a:schemeClr val="tx1">
                  <a:lumMod val="85000"/>
                  <a:lumOff val="1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2383049" y="2380887"/>
            <a:ext cx="6148388" cy="1194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Actualización de la información de Cajas de Compensación de Asignación Familiar en la página web de la Superintendencia de Seguridad Social.</a:t>
            </a:r>
            <a:endParaRPr lang="en-US" sz="2000" b="1" dirty="0" smtClean="0">
              <a:solidFill>
                <a:schemeClr val="tx1">
                  <a:lumMod val="85000"/>
                  <a:lumOff val="1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3" name="Rectángulo 9"/>
          <p:cNvSpPr/>
          <p:nvPr/>
        </p:nvSpPr>
        <p:spPr>
          <a:xfrm>
            <a:off x="365122" y="6710413"/>
            <a:ext cx="694952" cy="147588"/>
          </a:xfrm>
          <a:prstGeom prst="rect">
            <a:avLst/>
          </a:prstGeom>
          <a:solidFill>
            <a:srgbClr val="0F69B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4" name="Rectángulo 10"/>
          <p:cNvSpPr/>
          <p:nvPr/>
        </p:nvSpPr>
        <p:spPr>
          <a:xfrm>
            <a:off x="1063421" y="6710412"/>
            <a:ext cx="867092" cy="149417"/>
          </a:xfrm>
          <a:prstGeom prst="rect">
            <a:avLst/>
          </a:prstGeom>
          <a:solidFill>
            <a:srgbClr val="EB3C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15" name="Picture 8" descr="C:\Users\agutierrez\Documents\Alvaro\SUSESO\logo suses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21" y="419100"/>
            <a:ext cx="1565388" cy="1417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43349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5 Grupo"/>
          <p:cNvGrpSpPr/>
          <p:nvPr/>
        </p:nvGrpSpPr>
        <p:grpSpPr>
          <a:xfrm>
            <a:off x="363715" y="411625"/>
            <a:ext cx="230795" cy="240857"/>
            <a:chOff x="356095" y="624803"/>
            <a:chExt cx="230795" cy="240857"/>
          </a:xfrm>
        </p:grpSpPr>
        <p:sp>
          <p:nvSpPr>
            <p:cNvPr id="13" name="Rectángulo 9"/>
            <p:cNvSpPr/>
            <p:nvPr/>
          </p:nvSpPr>
          <p:spPr>
            <a:xfrm>
              <a:off x="356095" y="624803"/>
              <a:ext cx="105726" cy="240857"/>
            </a:xfrm>
            <a:prstGeom prst="rect">
              <a:avLst/>
            </a:prstGeom>
            <a:solidFill>
              <a:srgbClr val="0F69B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" name="Rectángulo 10"/>
            <p:cNvSpPr/>
            <p:nvPr/>
          </p:nvSpPr>
          <p:spPr>
            <a:xfrm>
              <a:off x="461821" y="624803"/>
              <a:ext cx="125069" cy="240857"/>
            </a:xfrm>
            <a:prstGeom prst="rect">
              <a:avLst/>
            </a:prstGeom>
            <a:solidFill>
              <a:srgbClr val="EB3C4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cxnSp>
        <p:nvCxnSpPr>
          <p:cNvPr id="18" name="Conector recto 6"/>
          <p:cNvCxnSpPr/>
          <p:nvPr/>
        </p:nvCxnSpPr>
        <p:spPr>
          <a:xfrm>
            <a:off x="356095" y="713167"/>
            <a:ext cx="8309345" cy="0"/>
          </a:xfrm>
          <a:prstGeom prst="line">
            <a:avLst/>
          </a:prstGeom>
          <a:ln w="3175" cmpd="sng">
            <a:solidFill>
              <a:schemeClr val="tx1">
                <a:lumMod val="85000"/>
                <a:lumOff val="1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Content Placeholder 4"/>
          <p:cNvSpPr txBox="1">
            <a:spLocks/>
          </p:cNvSpPr>
          <p:nvPr/>
        </p:nvSpPr>
        <p:spPr>
          <a:xfrm>
            <a:off x="4847983" y="364200"/>
            <a:ext cx="3903182" cy="3072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Superintendencia </a:t>
            </a:r>
            <a:r>
              <a:rPr 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de Seguridad Social · Gobierno </a:t>
            </a:r>
            <a:r>
              <a:rPr lang="en-US" sz="100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de Chile</a:t>
            </a:r>
            <a:endParaRPr lang="en-US" sz="1000">
              <a:solidFill>
                <a:schemeClr val="tx1">
                  <a:lumMod val="85000"/>
                  <a:lumOff val="1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6" name="Content Placeholder 4"/>
          <p:cNvSpPr txBox="1">
            <a:spLocks/>
          </p:cNvSpPr>
          <p:nvPr/>
        </p:nvSpPr>
        <p:spPr>
          <a:xfrm>
            <a:off x="644300" y="364200"/>
            <a:ext cx="4762090" cy="3072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CL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Presentación SUSESO – </a:t>
            </a:r>
            <a:r>
              <a:rPr lang="es-CL" sz="1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Actualización de Información CCAF Página web</a:t>
            </a:r>
            <a:endParaRPr lang="es-CL" sz="1000" dirty="0">
              <a:solidFill>
                <a:schemeClr val="tx1">
                  <a:lumMod val="85000"/>
                  <a:lumOff val="1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363716" y="836613"/>
            <a:ext cx="7989709" cy="431800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285750" indent="-285750">
              <a:buClr>
                <a:srgbClr val="EB3C46"/>
              </a:buClr>
              <a:buFont typeface="Wingdings" panose="05000000000000000000" pitchFamily="2" charset="2"/>
              <a:buChar char="§"/>
            </a:pPr>
            <a:r>
              <a:rPr lang="es-CL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Inicio / Fiscalización / Entidades Fiscalizadas / Fiscalización integral / Cajas </a:t>
            </a:r>
            <a:r>
              <a:rPr lang="es-CL" sz="1100" b="1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CL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Compensación</a:t>
            </a:r>
            <a:endParaRPr lang="es-CL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2014627" y="1785668"/>
            <a:ext cx="1608468" cy="388188"/>
          </a:xfrm>
          <a:prstGeom prst="rect">
            <a:avLst/>
          </a:prstGeom>
          <a:solidFill>
            <a:srgbClr val="5BC0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200" dirty="0" smtClean="0">
                <a:solidFill>
                  <a:srgbClr val="0C6AAA"/>
                </a:solidFill>
              </a:rPr>
              <a:t>Información Financiera</a:t>
            </a:r>
            <a:endParaRPr lang="es-CL" sz="1200" dirty="0">
              <a:solidFill>
                <a:srgbClr val="0C6AAA"/>
              </a:solidFill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3668526" y="1785668"/>
            <a:ext cx="1308916" cy="388188"/>
          </a:xfrm>
          <a:prstGeom prst="rect">
            <a:avLst/>
          </a:prstGeom>
          <a:solidFill>
            <a:srgbClr val="5BC0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200" dirty="0" smtClean="0">
                <a:solidFill>
                  <a:srgbClr val="0C6AAA"/>
                </a:solidFill>
              </a:rPr>
              <a:t>Documentos</a:t>
            </a:r>
            <a:endParaRPr lang="es-CL" sz="1200" dirty="0">
              <a:solidFill>
                <a:srgbClr val="0C6AAA"/>
              </a:solidFill>
            </a:endParaRPr>
          </a:p>
        </p:txBody>
      </p:sp>
      <p:sp>
        <p:nvSpPr>
          <p:cNvPr id="21" name="Rectángulo 20"/>
          <p:cNvSpPr/>
          <p:nvPr/>
        </p:nvSpPr>
        <p:spPr>
          <a:xfrm>
            <a:off x="5020574" y="1785668"/>
            <a:ext cx="1207696" cy="388188"/>
          </a:xfrm>
          <a:prstGeom prst="rect">
            <a:avLst/>
          </a:prstGeom>
          <a:solidFill>
            <a:srgbClr val="5BC0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200" dirty="0" smtClean="0">
                <a:solidFill>
                  <a:srgbClr val="0C6AAA"/>
                </a:solidFill>
              </a:rPr>
              <a:t>Sanciones</a:t>
            </a:r>
            <a:endParaRPr lang="es-CL" sz="1200" dirty="0">
              <a:solidFill>
                <a:srgbClr val="0C6AAA"/>
              </a:solidFill>
            </a:endParaRPr>
          </a:p>
        </p:txBody>
      </p:sp>
      <p:sp>
        <p:nvSpPr>
          <p:cNvPr id="22" name="Rectángulo 21"/>
          <p:cNvSpPr/>
          <p:nvPr/>
        </p:nvSpPr>
        <p:spPr>
          <a:xfrm>
            <a:off x="6271400" y="1785668"/>
            <a:ext cx="1061049" cy="388188"/>
          </a:xfrm>
          <a:prstGeom prst="rect">
            <a:avLst/>
          </a:prstGeom>
          <a:solidFill>
            <a:srgbClr val="5BC0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200" dirty="0" smtClean="0">
                <a:solidFill>
                  <a:srgbClr val="0C6AAA"/>
                </a:solidFill>
              </a:rPr>
              <a:t>Estadísticas</a:t>
            </a:r>
            <a:endParaRPr lang="es-CL" sz="1200" dirty="0">
              <a:solidFill>
                <a:srgbClr val="0C6AAA"/>
              </a:solidFill>
            </a:endParaRPr>
          </a:p>
        </p:txBody>
      </p:sp>
      <p:sp>
        <p:nvSpPr>
          <p:cNvPr id="23" name="Rectángulo 22"/>
          <p:cNvSpPr/>
          <p:nvPr/>
        </p:nvSpPr>
        <p:spPr>
          <a:xfrm>
            <a:off x="7369830" y="1785668"/>
            <a:ext cx="1351474" cy="388188"/>
          </a:xfrm>
          <a:prstGeom prst="rect">
            <a:avLst/>
          </a:prstGeom>
          <a:solidFill>
            <a:srgbClr val="5BC0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200" dirty="0" smtClean="0">
                <a:solidFill>
                  <a:srgbClr val="0C6AAA"/>
                </a:solidFill>
              </a:rPr>
              <a:t>Herramientas</a:t>
            </a:r>
            <a:endParaRPr lang="es-CL" sz="1200" dirty="0">
              <a:solidFill>
                <a:srgbClr val="0C6AAA"/>
              </a:solidFill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323850" y="2173855"/>
            <a:ext cx="8388350" cy="441672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L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Identificación</a:t>
            </a:r>
            <a:endParaRPr lang="es-CL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Nombre:</a:t>
            </a:r>
            <a:r>
              <a:rPr lang="es-CL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 Caja de Compensación de Asignación Familiar Gabriela </a:t>
            </a:r>
            <a:r>
              <a:rPr lang="es-CL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Mistral</a:t>
            </a:r>
          </a:p>
          <a:p>
            <a:r>
              <a:rPr lang="es-CL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Año </a:t>
            </a:r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 creación:</a:t>
            </a:r>
            <a:r>
              <a:rPr lang="es-CL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 fundada en </a:t>
            </a:r>
            <a:r>
              <a:rPr lang="es-CL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1968</a:t>
            </a:r>
            <a:endParaRPr lang="es-CL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RUT:</a:t>
            </a:r>
            <a:r>
              <a:rPr lang="es-CL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 </a:t>
            </a:r>
            <a:r>
              <a:rPr lang="es-CL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70.096.350-0</a:t>
            </a:r>
          </a:p>
          <a:p>
            <a:r>
              <a:rPr lang="es-CL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Domicilio</a:t>
            </a:r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</a:t>
            </a:r>
            <a:r>
              <a:rPr lang="es-CL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 </a:t>
            </a:r>
            <a:r>
              <a:rPr lang="pt-BR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Avenida </a:t>
            </a:r>
            <a:r>
              <a:rPr lang="pt-BR" sz="1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Vicuña</a:t>
            </a:r>
            <a:r>
              <a:rPr lang="pt-BR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1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Mackenna</a:t>
            </a:r>
            <a:r>
              <a:rPr lang="pt-BR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Nº 165, Providencia</a:t>
            </a:r>
            <a:r>
              <a:rPr lang="pt-B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r>
              <a:rPr lang="es-CL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Ciudad</a:t>
            </a:r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</a:t>
            </a:r>
            <a:r>
              <a:rPr lang="es-CL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 Santiago</a:t>
            </a:r>
          </a:p>
          <a:p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Región:</a:t>
            </a:r>
            <a:r>
              <a:rPr lang="es-CL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 Metropolitana</a:t>
            </a:r>
          </a:p>
          <a:p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Teléfonos:</a:t>
            </a:r>
            <a:r>
              <a:rPr lang="es-CL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 600 360 2252 - 02 2450 </a:t>
            </a:r>
            <a:r>
              <a:rPr lang="es-CL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7800</a:t>
            </a:r>
          </a:p>
          <a:p>
            <a:r>
              <a:rPr lang="es-CL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Sitio </a:t>
            </a:r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web:</a:t>
            </a:r>
            <a:r>
              <a:rPr lang="es-CL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 </a:t>
            </a:r>
            <a:r>
              <a:rPr lang="es-CL" sz="1200" dirty="0" smtClean="0">
                <a:solidFill>
                  <a:schemeClr val="tx1">
                    <a:lumMod val="65000"/>
                    <a:lumOff val="35000"/>
                  </a:schemeClr>
                </a:solidFill>
                <a:hlinkClick r:id="rId3"/>
              </a:rPr>
              <a:t>www.cajagabrielamistral.cl</a:t>
            </a:r>
            <a:endParaRPr lang="es-CL" sz="12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s-CL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s-CL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Administración</a:t>
            </a:r>
          </a:p>
          <a:p>
            <a:r>
              <a:rPr lang="es-CL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Gerente General: </a:t>
            </a:r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Carlos </a:t>
            </a:r>
            <a:r>
              <a:rPr lang="es-CL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Valderrama Lobos</a:t>
            </a:r>
          </a:p>
          <a:p>
            <a:endParaRPr lang="es-CL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s-CL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Directorio</a:t>
            </a:r>
            <a:endParaRPr lang="es-CL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s-CL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Director </a:t>
            </a:r>
            <a:r>
              <a:rPr lang="es-CL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Titular (Representante </a:t>
            </a:r>
            <a:r>
              <a:rPr lang="es-CL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 las empresas): </a:t>
            </a:r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Damián Torres </a:t>
            </a:r>
            <a:r>
              <a:rPr lang="es-CL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Calderón</a:t>
            </a:r>
          </a:p>
          <a:p>
            <a:r>
              <a:rPr lang="es-CL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Director </a:t>
            </a:r>
            <a:r>
              <a:rPr lang="es-CL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Titular (Representante de las empresas): </a:t>
            </a:r>
            <a:r>
              <a:rPr lang="es-CL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María </a:t>
            </a:r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Teresa Alonso </a:t>
            </a:r>
            <a:r>
              <a:rPr lang="es-CL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Traviesa</a:t>
            </a:r>
          </a:p>
          <a:p>
            <a:r>
              <a:rPr lang="es-CL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Director </a:t>
            </a:r>
            <a:r>
              <a:rPr lang="es-CL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Titular (Representante de las empresas): </a:t>
            </a:r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Armando Sáenz </a:t>
            </a:r>
            <a:r>
              <a:rPr lang="es-CL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Hernández</a:t>
            </a:r>
          </a:p>
          <a:p>
            <a:r>
              <a:rPr lang="es-CL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Director </a:t>
            </a:r>
            <a:r>
              <a:rPr lang="es-CL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Titular (Representante de </a:t>
            </a:r>
            <a:r>
              <a:rPr lang="es-CL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los trabajadores): </a:t>
            </a:r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Mario </a:t>
            </a:r>
            <a:r>
              <a:rPr lang="es-CL" sz="12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Marchetti</a:t>
            </a:r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del </a:t>
            </a:r>
            <a:r>
              <a:rPr lang="es-CL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Fierro</a:t>
            </a:r>
          </a:p>
          <a:p>
            <a:r>
              <a:rPr lang="es-CL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Director </a:t>
            </a:r>
            <a:r>
              <a:rPr lang="es-CL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Titular (Representante de los trabajadores): </a:t>
            </a:r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Miguel Ángel Muñoz </a:t>
            </a:r>
            <a:r>
              <a:rPr lang="es-CL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Arias</a:t>
            </a:r>
          </a:p>
          <a:p>
            <a:r>
              <a:rPr lang="es-CL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Director Titular (Representante de los trabajadores): </a:t>
            </a:r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Lorena Ravera </a:t>
            </a:r>
            <a:r>
              <a:rPr lang="es-CL" sz="12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Leyton</a:t>
            </a:r>
            <a:endParaRPr lang="es-CL" sz="12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Llamada de flecha hacia abajo 1"/>
          <p:cNvSpPr/>
          <p:nvPr/>
        </p:nvSpPr>
        <p:spPr>
          <a:xfrm>
            <a:off x="323850" y="1788925"/>
            <a:ext cx="1664898" cy="600595"/>
          </a:xfrm>
          <a:prstGeom prst="downArrowCallout">
            <a:avLst>
              <a:gd name="adj1" fmla="val 52872"/>
              <a:gd name="adj2" fmla="val 26436"/>
              <a:gd name="adj3" fmla="val 25000"/>
              <a:gd name="adj4" fmla="val 64977"/>
            </a:avLst>
          </a:prstGeom>
          <a:solidFill>
            <a:srgbClr val="0C6A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200" dirty="0" smtClean="0"/>
              <a:t>Descripción</a:t>
            </a:r>
            <a:endParaRPr lang="es-CL" sz="1200" dirty="0"/>
          </a:p>
        </p:txBody>
      </p:sp>
      <p:sp>
        <p:nvSpPr>
          <p:cNvPr id="24" name="Rectángulo 23"/>
          <p:cNvSpPr/>
          <p:nvPr/>
        </p:nvSpPr>
        <p:spPr>
          <a:xfrm>
            <a:off x="323849" y="1268413"/>
            <a:ext cx="1690777" cy="388188"/>
          </a:xfrm>
          <a:prstGeom prst="rect">
            <a:avLst/>
          </a:prstGeom>
          <a:solidFill>
            <a:srgbClr val="EDEDE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200" dirty="0" smtClean="0">
                <a:solidFill>
                  <a:srgbClr val="0C6AAA"/>
                </a:solidFill>
              </a:rPr>
              <a:t>Fiscalización</a:t>
            </a:r>
            <a:endParaRPr lang="es-CL" sz="1200" dirty="0">
              <a:solidFill>
                <a:srgbClr val="0C6AAA"/>
              </a:solidFill>
            </a:endParaRPr>
          </a:p>
        </p:txBody>
      </p:sp>
      <p:cxnSp>
        <p:nvCxnSpPr>
          <p:cNvPr id="10" name="Conector recto 9"/>
          <p:cNvCxnSpPr/>
          <p:nvPr/>
        </p:nvCxnSpPr>
        <p:spPr>
          <a:xfrm flipV="1">
            <a:off x="323849" y="1656601"/>
            <a:ext cx="1690777" cy="1"/>
          </a:xfrm>
          <a:prstGeom prst="line">
            <a:avLst/>
          </a:prstGeom>
          <a:ln>
            <a:solidFill>
              <a:srgbClr val="ED576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tángulo 24"/>
          <p:cNvSpPr/>
          <p:nvPr/>
        </p:nvSpPr>
        <p:spPr>
          <a:xfrm>
            <a:off x="2014626" y="1268398"/>
            <a:ext cx="2377987" cy="388204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L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Gabriela Mistral</a:t>
            </a:r>
            <a:endParaRPr lang="es-CL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Llamada con línea 1 2"/>
          <p:cNvSpPr/>
          <p:nvPr/>
        </p:nvSpPr>
        <p:spPr>
          <a:xfrm>
            <a:off x="4392614" y="3465513"/>
            <a:ext cx="1572758" cy="1085623"/>
          </a:xfrm>
          <a:prstGeom prst="borderCallout1">
            <a:avLst>
              <a:gd name="adj1" fmla="val 18750"/>
              <a:gd name="adj2" fmla="val -8333"/>
              <a:gd name="adj3" fmla="val 104478"/>
              <a:gd name="adj4" fmla="val -76401"/>
            </a:avLst>
          </a:prstGeom>
          <a:gradFill>
            <a:gsLst>
              <a:gs pos="0">
                <a:srgbClr val="FFFF00"/>
              </a:gs>
              <a:gs pos="100000">
                <a:srgbClr val="FFC000"/>
              </a:gs>
            </a:gsLst>
          </a:gradFill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200" dirty="0" smtClean="0">
                <a:solidFill>
                  <a:schemeClr val="tx1"/>
                </a:solidFill>
              </a:rPr>
              <a:t>Cambio del nombre del Gerente General</a:t>
            </a:r>
            <a:endParaRPr lang="es-CL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5388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58033</TotalTime>
  <Words>104</Words>
  <Application>Microsoft Office PowerPoint</Application>
  <PresentationFormat>Presentación en pantalla (4:3)</PresentationFormat>
  <Paragraphs>36</Paragraphs>
  <Slides>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Tema de Office</vt:lpstr>
      <vt:lpstr>Presentación de PowerPoint</vt:lpstr>
      <vt:lpstr>Presentación de PowerPoint</vt:lpstr>
    </vt:vector>
  </TitlesOfParts>
  <Manager>Irving Contreras</Manager>
  <Company>Superintendencia de Seguridad Social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Superintendencia de Seguridad Social</dc:title>
  <dc:creator>Valentina Aliaga Vargas;Irving Contreras Rojas</dc:creator>
  <cp:keywords>Presentación</cp:keywords>
  <cp:lastModifiedBy>Irving Contreras</cp:lastModifiedBy>
  <cp:revision>606</cp:revision>
  <cp:lastPrinted>2017-05-15T14:42:28Z</cp:lastPrinted>
  <dcterms:created xsi:type="dcterms:W3CDTF">2015-01-13T20:55:17Z</dcterms:created>
  <dcterms:modified xsi:type="dcterms:W3CDTF">2018-06-26T13:33:12Z</dcterms:modified>
</cp:coreProperties>
</file>