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648" r:id="rId1"/>
  </p:sldMasterIdLst>
  <p:notesMasterIdLst>
    <p:notesMasterId r:id="rId4"/>
  </p:notesMasterIdLst>
  <p:sldIdLst>
    <p:sldId id="256" r:id="rId2"/>
    <p:sldId id="377" r:id="rId3"/>
  </p:sldIdLst>
  <p:sldSz cx="9144000" cy="6858000" type="screen4x3"/>
  <p:notesSz cx="7010400" cy="111252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pciones de Portada" id="{E50BC0C4-D892-C646-A55C-74A2738A08A5}">
          <p14:sldIdLst>
            <p14:sldId id="256"/>
          </p14:sldIdLst>
        </p14:section>
        <p14:section name="Contenido" id="{1EF89C00-C00F-D947-BEC4-9D33401EC91F}">
          <p14:sldIdLst>
            <p14:sldId id="3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14" userDrawn="1">
          <p15:clr>
            <a:srgbClr val="A4A3A4"/>
          </p15:clr>
        </p15:guide>
        <p15:guide id="2" orient="horz" pos="255" userDrawn="1">
          <p15:clr>
            <a:srgbClr val="A4A3A4"/>
          </p15:clr>
        </p15:guide>
        <p15:guide id="3" orient="horz" pos="527" userDrawn="1">
          <p15:clr>
            <a:srgbClr val="A4A3A4"/>
          </p15:clr>
        </p15:guide>
        <p15:guide id="6" orient="horz" pos="799" userDrawn="1">
          <p15:clr>
            <a:srgbClr val="A4A3A4"/>
          </p15:clr>
        </p15:guide>
        <p15:guide id="7" orient="horz" pos="3861" userDrawn="1">
          <p15:clr>
            <a:srgbClr val="A4A3A4"/>
          </p15:clr>
        </p15:guide>
        <p15:guide id="10" orient="horz" pos="935" userDrawn="1">
          <p15:clr>
            <a:srgbClr val="A4A3A4"/>
          </p15:clr>
        </p15:guide>
        <p15:guide id="14" orient="horz" pos="2183" userDrawn="1">
          <p15:clr>
            <a:srgbClr val="A4A3A4"/>
          </p15:clr>
        </p15:guide>
        <p15:guide id="17" pos="5397" userDrawn="1">
          <p15:clr>
            <a:srgbClr val="A4A3A4"/>
          </p15:clr>
        </p15:guide>
        <p15:guide id="18" pos="204" userDrawn="1">
          <p15:clr>
            <a:srgbClr val="A4A3A4"/>
          </p15:clr>
        </p15:guide>
        <p15:guide id="20" pos="385" userDrawn="1">
          <p15:clr>
            <a:srgbClr val="A4A3A4"/>
          </p15:clr>
        </p15:guide>
        <p15:guide id="22" pos="2880" userDrawn="1">
          <p15:clr>
            <a:srgbClr val="A4A3A4"/>
          </p15:clr>
        </p15:guide>
        <p15:guide id="24" pos="5488" userDrawn="1">
          <p15:clr>
            <a:srgbClr val="A4A3A4"/>
          </p15:clr>
        </p15:guide>
        <p15:guide id="25" pos="2993" userDrawn="1">
          <p15:clr>
            <a:srgbClr val="A4A3A4"/>
          </p15:clr>
        </p15:guide>
        <p15:guide id="26" pos="2767" userDrawn="1">
          <p15:clr>
            <a:srgbClr val="A4A3A4"/>
          </p15:clr>
        </p15:guide>
        <p15:guide id="27" orient="horz" pos="2069" userDrawn="1">
          <p15:clr>
            <a:srgbClr val="A4A3A4"/>
          </p15:clr>
        </p15:guide>
        <p15:guide id="29" orient="horz" pos="225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Celis" initials="P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5760"/>
    <a:srgbClr val="EDEDED"/>
    <a:srgbClr val="0C6AAA"/>
    <a:srgbClr val="5BC0DE"/>
    <a:srgbClr val="0D6BB3"/>
    <a:srgbClr val="EB3C46"/>
    <a:srgbClr val="0FC120"/>
    <a:srgbClr val="F8F8F8"/>
    <a:srgbClr val="92D05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425" autoAdjust="0"/>
  </p:normalViewPr>
  <p:slideViewPr>
    <p:cSldViewPr snapToGrid="0" snapToObjects="1">
      <p:cViewPr varScale="1">
        <p:scale>
          <a:sx n="88" d="100"/>
          <a:sy n="88" d="100"/>
        </p:scale>
        <p:origin x="168" y="90"/>
      </p:cViewPr>
      <p:guideLst>
        <p:guide orient="horz" pos="414"/>
        <p:guide orient="horz" pos="255"/>
        <p:guide orient="horz" pos="527"/>
        <p:guide orient="horz" pos="799"/>
        <p:guide orient="horz" pos="3861"/>
        <p:guide orient="horz" pos="935"/>
        <p:guide orient="horz" pos="2183"/>
        <p:guide pos="5397"/>
        <p:guide pos="204"/>
        <p:guide pos="385"/>
        <p:guide pos="2880"/>
        <p:guide pos="5488"/>
        <p:guide pos="2993"/>
        <p:guide pos="2767"/>
        <p:guide orient="horz" pos="2069"/>
        <p:guide orient="horz" pos="225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556260"/>
          </a:xfrm>
          <a:prstGeom prst="rect">
            <a:avLst/>
          </a:prstGeom>
        </p:spPr>
        <p:txBody>
          <a:bodyPr vert="horz" lIns="103623" tIns="51811" rIns="103623" bIns="51811" rtlCol="0"/>
          <a:lstStyle>
            <a:lvl1pPr algn="l">
              <a:defRPr sz="13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556260"/>
          </a:xfrm>
          <a:prstGeom prst="rect">
            <a:avLst/>
          </a:prstGeom>
        </p:spPr>
        <p:txBody>
          <a:bodyPr vert="horz" lIns="103623" tIns="51811" rIns="103623" bIns="51811" rtlCol="0"/>
          <a:lstStyle>
            <a:lvl1pPr algn="r">
              <a:defRPr sz="1300"/>
            </a:lvl1pPr>
          </a:lstStyle>
          <a:p>
            <a:fld id="{2A012D58-6475-0A44-80EB-02985B08B01B}" type="datetimeFigureOut">
              <a:rPr lang="es-ES" smtClean="0"/>
              <a:pPr/>
              <a:t>26/06/2018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835025"/>
            <a:ext cx="5562600" cy="4171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3623" tIns="51811" rIns="103623" bIns="51811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5284470"/>
            <a:ext cx="5608320" cy="5006340"/>
          </a:xfrm>
          <a:prstGeom prst="rect">
            <a:avLst/>
          </a:prstGeom>
        </p:spPr>
        <p:txBody>
          <a:bodyPr vert="horz" lIns="103623" tIns="51811" rIns="103623" bIns="51811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10567009"/>
            <a:ext cx="3037840" cy="556260"/>
          </a:xfrm>
          <a:prstGeom prst="rect">
            <a:avLst/>
          </a:prstGeom>
        </p:spPr>
        <p:txBody>
          <a:bodyPr vert="horz" lIns="103623" tIns="51811" rIns="103623" bIns="51811" rtlCol="0" anchor="b"/>
          <a:lstStyle>
            <a:lvl1pPr algn="l">
              <a:defRPr sz="13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10567009"/>
            <a:ext cx="3037840" cy="556260"/>
          </a:xfrm>
          <a:prstGeom prst="rect">
            <a:avLst/>
          </a:prstGeom>
        </p:spPr>
        <p:txBody>
          <a:bodyPr vert="horz" lIns="103623" tIns="51811" rIns="103623" bIns="51811" rtlCol="0" anchor="b"/>
          <a:lstStyle>
            <a:lvl1pPr algn="r">
              <a:defRPr sz="1300"/>
            </a:lvl1pPr>
          </a:lstStyle>
          <a:p>
            <a:fld id="{D2A7337B-776D-5041-9CAC-79EA3F128F85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27381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7337B-776D-5041-9CAC-79EA3F128F85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6406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9992-7B87-4341-BBC8-5BD0CC0FDFC9}" type="datetime1">
              <a:rPr lang="es-ES" smtClean="0"/>
              <a:pPr/>
              <a:t>26/06/2018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1CA4-AFF0-6B4B-8370-19BE03A1A81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14404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D54A-4A9E-4F6D-8DBC-3EC7425EDFCA}" type="datetime1">
              <a:rPr lang="es-ES" smtClean="0"/>
              <a:pPr/>
              <a:t>26/06/2018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1CA4-AFF0-6B4B-8370-19BE03A1A81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837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05A7-6C51-49F7-953F-E6A1E3402C2F}" type="datetime1">
              <a:rPr lang="es-ES" smtClean="0"/>
              <a:pPr/>
              <a:t>26/06/2018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1CA4-AFF0-6B4B-8370-19BE03A1A81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6042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4753-E62F-4155-9633-50100A91B3AB}" type="datetime1">
              <a:rPr lang="es-ES" smtClean="0"/>
              <a:pPr/>
              <a:t>26/06/2018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1CA4-AFF0-6B4B-8370-19BE03A1A81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16061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5ADFB-633E-4323-9D3D-0E38E1D643AE}" type="datetime1">
              <a:rPr lang="es-ES" smtClean="0"/>
              <a:pPr/>
              <a:t>26/06/2018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1CA4-AFF0-6B4B-8370-19BE03A1A81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92909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4A09-C716-45DD-86E1-8C6917E3197D}" type="datetime1">
              <a:rPr lang="es-ES" smtClean="0"/>
              <a:pPr/>
              <a:t>26/06/2018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1CA4-AFF0-6B4B-8370-19BE03A1A81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01491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9AE5-970E-4C96-861D-75CA88D13626}" type="datetime1">
              <a:rPr lang="es-ES" smtClean="0"/>
              <a:pPr/>
              <a:t>26/06/2018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1CA4-AFF0-6B4B-8370-19BE03A1A81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5184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0CF6-0FF7-4533-A929-A1DDBD4924FA}" type="datetime1">
              <a:rPr lang="es-ES" smtClean="0"/>
              <a:pPr/>
              <a:t>26/06/2018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1CA4-AFF0-6B4B-8370-19BE03A1A81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3824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445E-FD15-441D-8643-AA7930891972}" type="datetime1">
              <a:rPr lang="es-ES" smtClean="0"/>
              <a:pPr/>
              <a:t>26/06/2018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1CA4-AFF0-6B4B-8370-19BE03A1A81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8626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83BB-7BCD-448B-9CB9-87EDDE106C95}" type="datetime1">
              <a:rPr lang="es-ES" smtClean="0"/>
              <a:pPr/>
              <a:t>26/06/2018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1CA4-AFF0-6B4B-8370-19BE03A1A81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94595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2D25-BBC7-4D4E-92A1-6137EE9F44AB}" type="datetime1">
              <a:rPr lang="es-ES" smtClean="0"/>
              <a:pPr/>
              <a:t>26/06/2018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1CA4-AFF0-6B4B-8370-19BE03A1A81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9902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EB89-A086-4049-B20A-67451337D3B8}" type="datetime1">
              <a:rPr lang="es-ES" smtClean="0"/>
              <a:pPr/>
              <a:t>26/06/2018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1CA4-AFF0-6B4B-8370-19BE03A1A81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73150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AEC10-FB2A-40DF-A08E-2FA7A23A0BF2}" type="datetime1">
              <a:rPr lang="es-ES" smtClean="0"/>
              <a:pPr/>
              <a:t>26/06/2018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F1CA4-AFF0-6B4B-8370-19BE03A1A81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4093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jagabrielamistral.c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4"/>
          <p:cNvSpPr txBox="1">
            <a:spLocks/>
          </p:cNvSpPr>
          <p:nvPr/>
        </p:nvSpPr>
        <p:spPr>
          <a:xfrm>
            <a:off x="1930514" y="5434766"/>
            <a:ext cx="6618174" cy="8492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Junio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 de 2017 · Superintendencia de Seguridad Social 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· Gobierno de 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Chile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2400300" y="3716338"/>
            <a:ext cx="6148387" cy="14716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3000"/>
              </a:spcBef>
            </a:pPr>
            <a:r>
              <a:rPr lang="es-CL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Presentación sobre la necesidad de actualización de datos referentes a la Administración de las Cajas de Compensación de Asignación Familiar</a:t>
            </a:r>
            <a:endParaRPr lang="es-CL" sz="16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2383049" y="2380887"/>
            <a:ext cx="6148388" cy="1194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Actualización de la información de Cajas de Compensación de Asignación Familiar en la página web de la Superintendencia de Seguridad Social.</a:t>
            </a:r>
            <a:endParaRPr lang="en-US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3" name="Rectángulo 9"/>
          <p:cNvSpPr/>
          <p:nvPr/>
        </p:nvSpPr>
        <p:spPr>
          <a:xfrm>
            <a:off x="365122" y="6710413"/>
            <a:ext cx="694952" cy="147588"/>
          </a:xfrm>
          <a:prstGeom prst="rect">
            <a:avLst/>
          </a:prstGeom>
          <a:solidFill>
            <a:srgbClr val="0F69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4" name="Rectángulo 10"/>
          <p:cNvSpPr/>
          <p:nvPr/>
        </p:nvSpPr>
        <p:spPr>
          <a:xfrm>
            <a:off x="1063421" y="6710412"/>
            <a:ext cx="867092" cy="149417"/>
          </a:xfrm>
          <a:prstGeom prst="rect">
            <a:avLst/>
          </a:prstGeom>
          <a:solidFill>
            <a:srgbClr val="EB3C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5" name="Picture 8" descr="C:\Users\agutierrez\Documents\Alvaro\SUSESO\logo suses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1" y="419100"/>
            <a:ext cx="1565388" cy="1417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334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5 Grupo"/>
          <p:cNvGrpSpPr/>
          <p:nvPr/>
        </p:nvGrpSpPr>
        <p:grpSpPr>
          <a:xfrm>
            <a:off x="363715" y="411625"/>
            <a:ext cx="230795" cy="240857"/>
            <a:chOff x="356095" y="624803"/>
            <a:chExt cx="230795" cy="240857"/>
          </a:xfrm>
        </p:grpSpPr>
        <p:sp>
          <p:nvSpPr>
            <p:cNvPr id="13" name="Rectángulo 9"/>
            <p:cNvSpPr/>
            <p:nvPr/>
          </p:nvSpPr>
          <p:spPr>
            <a:xfrm>
              <a:off x="356095" y="624803"/>
              <a:ext cx="105726" cy="240857"/>
            </a:xfrm>
            <a:prstGeom prst="rect">
              <a:avLst/>
            </a:prstGeom>
            <a:solidFill>
              <a:srgbClr val="0F69B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Rectángulo 10"/>
            <p:cNvSpPr/>
            <p:nvPr/>
          </p:nvSpPr>
          <p:spPr>
            <a:xfrm>
              <a:off x="461821" y="624803"/>
              <a:ext cx="125069" cy="240857"/>
            </a:xfrm>
            <a:prstGeom prst="rect">
              <a:avLst/>
            </a:prstGeom>
            <a:solidFill>
              <a:srgbClr val="EB3C4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cxnSp>
        <p:nvCxnSpPr>
          <p:cNvPr id="18" name="Conector recto 6"/>
          <p:cNvCxnSpPr/>
          <p:nvPr/>
        </p:nvCxnSpPr>
        <p:spPr>
          <a:xfrm>
            <a:off x="356095" y="713167"/>
            <a:ext cx="8309345" cy="0"/>
          </a:xfrm>
          <a:prstGeom prst="line">
            <a:avLst/>
          </a:prstGeom>
          <a:ln w="3175" cmpd="sng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4"/>
          <p:cNvSpPr txBox="1">
            <a:spLocks/>
          </p:cNvSpPr>
          <p:nvPr/>
        </p:nvSpPr>
        <p:spPr>
          <a:xfrm>
            <a:off x="4847983" y="364200"/>
            <a:ext cx="3903182" cy="3072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Superintendencia </a:t>
            </a:r>
            <a:r>
              <a:rPr 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de Seguridad Social · Gobierno </a:t>
            </a:r>
            <a:r>
              <a:rPr lang="en-US" sz="100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de Chile</a:t>
            </a:r>
            <a:endParaRPr lang="en-US" sz="100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6" name="Content Placeholder 4"/>
          <p:cNvSpPr txBox="1">
            <a:spLocks/>
          </p:cNvSpPr>
          <p:nvPr/>
        </p:nvSpPr>
        <p:spPr>
          <a:xfrm>
            <a:off x="644300" y="364200"/>
            <a:ext cx="4762090" cy="3072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CL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Presentación SUSESO – </a:t>
            </a:r>
            <a:r>
              <a:rPr lang="es-CL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Actualización de Información CCAF Página web</a:t>
            </a:r>
            <a:endParaRPr lang="es-CL" sz="10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63716" y="836613"/>
            <a:ext cx="7989709" cy="4318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85750" indent="-285750">
              <a:buClr>
                <a:srgbClr val="EB3C46"/>
              </a:buClr>
              <a:buFont typeface="Wingdings" panose="05000000000000000000" pitchFamily="2" charset="2"/>
              <a:buChar char="§"/>
            </a:pPr>
            <a:r>
              <a:rPr lang="es-CL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Inicio / Fiscalización / Entidades Fiscalizadas / Fiscalización integral / Cajas </a:t>
            </a:r>
            <a:r>
              <a:rPr lang="es-CL" sz="1100" b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CL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Compensación</a:t>
            </a:r>
            <a:endParaRPr lang="es-CL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014627" y="1785668"/>
            <a:ext cx="1608468" cy="388188"/>
          </a:xfrm>
          <a:prstGeom prst="rect">
            <a:avLst/>
          </a:prstGeom>
          <a:solidFill>
            <a:srgbClr val="5BC0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>
                <a:solidFill>
                  <a:srgbClr val="0C6AAA"/>
                </a:solidFill>
              </a:rPr>
              <a:t>Información Financiera</a:t>
            </a:r>
            <a:endParaRPr lang="es-CL" sz="1200" dirty="0">
              <a:solidFill>
                <a:srgbClr val="0C6AAA"/>
              </a:solidFill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3668526" y="1785668"/>
            <a:ext cx="1308916" cy="388188"/>
          </a:xfrm>
          <a:prstGeom prst="rect">
            <a:avLst/>
          </a:prstGeom>
          <a:solidFill>
            <a:srgbClr val="5BC0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>
                <a:solidFill>
                  <a:srgbClr val="0C6AAA"/>
                </a:solidFill>
              </a:rPr>
              <a:t>Documentos</a:t>
            </a:r>
            <a:endParaRPr lang="es-CL" sz="1200" dirty="0">
              <a:solidFill>
                <a:srgbClr val="0C6AAA"/>
              </a:solidFill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5020574" y="1785668"/>
            <a:ext cx="1207696" cy="388188"/>
          </a:xfrm>
          <a:prstGeom prst="rect">
            <a:avLst/>
          </a:prstGeom>
          <a:solidFill>
            <a:srgbClr val="5BC0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>
                <a:solidFill>
                  <a:srgbClr val="0C6AAA"/>
                </a:solidFill>
              </a:rPr>
              <a:t>Sanciones</a:t>
            </a:r>
            <a:endParaRPr lang="es-CL" sz="1200" dirty="0">
              <a:solidFill>
                <a:srgbClr val="0C6AAA"/>
              </a:solidFill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6271400" y="1785668"/>
            <a:ext cx="1061049" cy="388188"/>
          </a:xfrm>
          <a:prstGeom prst="rect">
            <a:avLst/>
          </a:prstGeom>
          <a:solidFill>
            <a:srgbClr val="5BC0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>
                <a:solidFill>
                  <a:srgbClr val="0C6AAA"/>
                </a:solidFill>
              </a:rPr>
              <a:t>Estadísticas</a:t>
            </a:r>
            <a:endParaRPr lang="es-CL" sz="1200" dirty="0">
              <a:solidFill>
                <a:srgbClr val="0C6AAA"/>
              </a:solidFill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7369830" y="1785668"/>
            <a:ext cx="1351474" cy="388188"/>
          </a:xfrm>
          <a:prstGeom prst="rect">
            <a:avLst/>
          </a:prstGeom>
          <a:solidFill>
            <a:srgbClr val="5BC0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>
                <a:solidFill>
                  <a:srgbClr val="0C6AAA"/>
                </a:solidFill>
              </a:rPr>
              <a:t>Herramientas</a:t>
            </a:r>
            <a:endParaRPr lang="es-CL" sz="1200" dirty="0">
              <a:solidFill>
                <a:srgbClr val="0C6AAA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23850" y="2173855"/>
            <a:ext cx="8388350" cy="44167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Identificación</a:t>
            </a:r>
            <a:endParaRPr lang="es-CL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Nombre:</a:t>
            </a:r>
            <a:r>
              <a:rPr lang="es-CL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Caja de Compensación de Asignación Familiar Gabriela </a:t>
            </a:r>
            <a:r>
              <a:rPr lang="es-CL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Mistral</a:t>
            </a:r>
          </a:p>
          <a:p>
            <a:r>
              <a:rPr lang="es-C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Año 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creación:</a:t>
            </a:r>
            <a:r>
              <a:rPr lang="es-CL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fundada en </a:t>
            </a:r>
            <a:r>
              <a:rPr lang="es-CL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1968</a:t>
            </a:r>
            <a:endParaRPr lang="es-CL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RUT:</a:t>
            </a:r>
            <a:r>
              <a:rPr lang="es-CL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  <a:r>
              <a:rPr lang="es-CL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70.096.350-0</a:t>
            </a:r>
          </a:p>
          <a:p>
            <a:r>
              <a:rPr lang="es-C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Domicilio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r>
              <a:rPr lang="es-CL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Avenida </a:t>
            </a:r>
            <a:r>
              <a:rPr lang="pt-BR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Vicuña</a:t>
            </a:r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Mackenna</a:t>
            </a:r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Nº 165, Providencia</a:t>
            </a:r>
            <a:r>
              <a:rPr lang="pt-B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r>
              <a:rPr lang="es-C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Ciudad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r>
              <a:rPr lang="es-CL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Santiago</a:t>
            </a:r>
          </a:p>
          <a:p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Región:</a:t>
            </a:r>
            <a:r>
              <a:rPr lang="es-CL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Metropolitana</a:t>
            </a:r>
          </a:p>
          <a:p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Teléfonos:</a:t>
            </a:r>
            <a:r>
              <a:rPr lang="es-CL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600 360 2252 - 02 2450 </a:t>
            </a:r>
            <a:r>
              <a:rPr lang="es-CL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7800</a:t>
            </a:r>
          </a:p>
          <a:p>
            <a:r>
              <a:rPr lang="es-C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Sitio 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web:</a:t>
            </a:r>
            <a:r>
              <a:rPr lang="es-CL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  <a:r>
              <a:rPr lang="es-CL" sz="12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www.cajagabrielamistral.cl</a:t>
            </a:r>
            <a:endParaRPr lang="es-CL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s-CL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s-C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Administración</a:t>
            </a:r>
          </a:p>
          <a:p>
            <a:r>
              <a:rPr lang="es-CL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Gerente General: 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Carlos </a:t>
            </a:r>
            <a:r>
              <a:rPr lang="es-C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Valderrama Lobos</a:t>
            </a:r>
          </a:p>
          <a:p>
            <a:endParaRPr lang="es-CL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s-C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Directorio</a:t>
            </a:r>
            <a:endParaRPr lang="es-CL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s-CL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Director </a:t>
            </a:r>
            <a:r>
              <a:rPr lang="es-CL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Titular (Representante </a:t>
            </a:r>
            <a:r>
              <a:rPr lang="es-CL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las empresas): 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Damián Torres </a:t>
            </a:r>
            <a:r>
              <a:rPr lang="es-C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Calderón</a:t>
            </a:r>
          </a:p>
          <a:p>
            <a:r>
              <a:rPr lang="es-CL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Director </a:t>
            </a:r>
            <a:r>
              <a:rPr lang="es-CL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Titular (Representante de las empresas): </a:t>
            </a:r>
            <a:r>
              <a:rPr lang="es-C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María 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Teresa Alonso </a:t>
            </a:r>
            <a:r>
              <a:rPr lang="es-C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Traviesa</a:t>
            </a:r>
          </a:p>
          <a:p>
            <a:r>
              <a:rPr lang="es-CL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Director </a:t>
            </a:r>
            <a:r>
              <a:rPr lang="es-CL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Titular (Representante de las empresas): 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Armando Sáenz </a:t>
            </a:r>
            <a:r>
              <a:rPr lang="es-C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Hernández</a:t>
            </a:r>
          </a:p>
          <a:p>
            <a:r>
              <a:rPr lang="es-CL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Director </a:t>
            </a:r>
            <a:r>
              <a:rPr lang="es-CL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Titular (Representante de </a:t>
            </a:r>
            <a:r>
              <a:rPr lang="es-CL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los trabajadores): 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Mario </a:t>
            </a:r>
            <a:r>
              <a:rPr lang="es-CL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Marchetti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del </a:t>
            </a:r>
            <a:r>
              <a:rPr lang="es-C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Fierro</a:t>
            </a:r>
          </a:p>
          <a:p>
            <a:r>
              <a:rPr lang="es-CL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Director </a:t>
            </a:r>
            <a:r>
              <a:rPr lang="es-CL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Titular (Representante de los trabajadores): 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Miguel Ángel Muñoz </a:t>
            </a:r>
            <a:r>
              <a:rPr lang="es-C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Arias</a:t>
            </a:r>
          </a:p>
          <a:p>
            <a:r>
              <a:rPr lang="es-CL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Director Titular (Representante de los trabajadores): 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Lorena Ravera </a:t>
            </a:r>
            <a:r>
              <a:rPr lang="es-CL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Leyton</a:t>
            </a:r>
            <a:endParaRPr lang="es-CL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Llamada de flecha hacia abajo 1"/>
          <p:cNvSpPr/>
          <p:nvPr/>
        </p:nvSpPr>
        <p:spPr>
          <a:xfrm>
            <a:off x="323850" y="1788925"/>
            <a:ext cx="1664898" cy="600595"/>
          </a:xfrm>
          <a:prstGeom prst="downArrowCallout">
            <a:avLst>
              <a:gd name="adj1" fmla="val 52872"/>
              <a:gd name="adj2" fmla="val 26436"/>
              <a:gd name="adj3" fmla="val 25000"/>
              <a:gd name="adj4" fmla="val 64977"/>
            </a:avLst>
          </a:prstGeom>
          <a:solidFill>
            <a:srgbClr val="0C6A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/>
              <a:t>Descripción</a:t>
            </a:r>
            <a:endParaRPr lang="es-CL" sz="1200" dirty="0"/>
          </a:p>
        </p:txBody>
      </p:sp>
      <p:sp>
        <p:nvSpPr>
          <p:cNvPr id="24" name="Rectángulo 23"/>
          <p:cNvSpPr/>
          <p:nvPr/>
        </p:nvSpPr>
        <p:spPr>
          <a:xfrm>
            <a:off x="323849" y="1268413"/>
            <a:ext cx="1690777" cy="388188"/>
          </a:xfrm>
          <a:prstGeom prst="rect">
            <a:avLst/>
          </a:prstGeom>
          <a:solidFill>
            <a:srgbClr val="EDED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>
                <a:solidFill>
                  <a:srgbClr val="0C6AAA"/>
                </a:solidFill>
              </a:rPr>
              <a:t>Fiscalización</a:t>
            </a:r>
            <a:endParaRPr lang="es-CL" sz="1200" dirty="0">
              <a:solidFill>
                <a:srgbClr val="0C6AAA"/>
              </a:solidFill>
            </a:endParaRPr>
          </a:p>
        </p:txBody>
      </p:sp>
      <p:cxnSp>
        <p:nvCxnSpPr>
          <p:cNvPr id="10" name="Conector recto 9"/>
          <p:cNvCxnSpPr/>
          <p:nvPr/>
        </p:nvCxnSpPr>
        <p:spPr>
          <a:xfrm flipV="1">
            <a:off x="323849" y="1656601"/>
            <a:ext cx="1690777" cy="1"/>
          </a:xfrm>
          <a:prstGeom prst="line">
            <a:avLst/>
          </a:prstGeom>
          <a:ln>
            <a:solidFill>
              <a:srgbClr val="ED57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ángulo 24"/>
          <p:cNvSpPr/>
          <p:nvPr/>
        </p:nvSpPr>
        <p:spPr>
          <a:xfrm>
            <a:off x="2014626" y="1268398"/>
            <a:ext cx="2377987" cy="3882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Gabriela Mistral</a:t>
            </a:r>
            <a:endParaRPr lang="es-CL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Llamada con línea 1 2"/>
          <p:cNvSpPr/>
          <p:nvPr/>
        </p:nvSpPr>
        <p:spPr>
          <a:xfrm>
            <a:off x="4392614" y="3465513"/>
            <a:ext cx="1572758" cy="1085623"/>
          </a:xfrm>
          <a:prstGeom prst="borderCallout1">
            <a:avLst>
              <a:gd name="adj1" fmla="val 18750"/>
              <a:gd name="adj2" fmla="val -8333"/>
              <a:gd name="adj3" fmla="val 104478"/>
              <a:gd name="adj4" fmla="val -76401"/>
            </a:avLst>
          </a:prstGeom>
          <a:gradFill>
            <a:gsLst>
              <a:gs pos="0">
                <a:srgbClr val="FFFF00"/>
              </a:gs>
              <a:gs pos="100000">
                <a:srgbClr val="FFC000"/>
              </a:gs>
            </a:gsLst>
          </a:gra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>
                <a:solidFill>
                  <a:schemeClr val="tx1"/>
                </a:solidFill>
              </a:rPr>
              <a:t>Cambio del nombre del Gerente General</a:t>
            </a:r>
            <a:endParaRPr lang="es-CL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38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58033</TotalTime>
  <Words>104</Words>
  <Application>Microsoft Office PowerPoint</Application>
  <PresentationFormat>Presentación en pantalla (4:3)</PresentationFormat>
  <Paragraphs>36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Tema de Office</vt:lpstr>
      <vt:lpstr>Presentación de PowerPoint</vt:lpstr>
      <vt:lpstr>Presentación de PowerPoint</vt:lpstr>
    </vt:vector>
  </TitlesOfParts>
  <Manager>Irving Contreras</Manager>
  <Company>Superintendencia de Seguridad Social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Superintendencia de Seguridad Social</dc:title>
  <dc:creator>Valentina Aliaga Vargas;Irving Contreras Rojas</dc:creator>
  <cp:keywords>Presentación</cp:keywords>
  <cp:lastModifiedBy>Irving Contreras</cp:lastModifiedBy>
  <cp:revision>606</cp:revision>
  <cp:lastPrinted>2017-05-15T14:42:28Z</cp:lastPrinted>
  <dcterms:created xsi:type="dcterms:W3CDTF">2015-01-13T20:55:17Z</dcterms:created>
  <dcterms:modified xsi:type="dcterms:W3CDTF">2018-06-26T13:33:12Z</dcterms:modified>
</cp:coreProperties>
</file>