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7" r:id="rId3"/>
    <p:sldMasterId id="2147484718" r:id="rId4"/>
    <p:sldMasterId id="2147484730" r:id="rId5"/>
    <p:sldMasterId id="2147484747" r:id="rId6"/>
  </p:sldMasterIdLst>
  <p:notesMasterIdLst>
    <p:notesMasterId r:id="rId13"/>
  </p:notesMasterIdLst>
  <p:handoutMasterIdLst>
    <p:handoutMasterId r:id="rId14"/>
  </p:handoutMasterIdLst>
  <p:sldIdLst>
    <p:sldId id="422" r:id="rId7"/>
    <p:sldId id="835" r:id="rId8"/>
    <p:sldId id="837" r:id="rId9"/>
    <p:sldId id="838" r:id="rId10"/>
    <p:sldId id="839" r:id="rId11"/>
    <p:sldId id="840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3407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7674"/>
    <a:srgbClr val="E4B3B2"/>
    <a:srgbClr val="C4B7D3"/>
    <a:srgbClr val="B09FC5"/>
    <a:srgbClr val="A38FBB"/>
    <a:srgbClr val="8B72AA"/>
    <a:srgbClr val="6EBBD0"/>
    <a:srgbClr val="5AB2CA"/>
    <a:srgbClr val="DDA09F"/>
    <a:srgbClr val="FBC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6" autoAdjust="0"/>
    <p:restoredTop sz="97139" autoAdjust="0"/>
  </p:normalViewPr>
  <p:slideViewPr>
    <p:cSldViewPr>
      <p:cViewPr>
        <p:scale>
          <a:sx n="74" d="100"/>
          <a:sy n="74" d="100"/>
        </p:scale>
        <p:origin x="-1356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106" y="-120"/>
      </p:cViewPr>
      <p:guideLst>
        <p:guide orient="horz" pos="2598"/>
        <p:guide orient="horz" pos="3023"/>
        <p:guide pos="2382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3170581" cy="4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38" tIns="54819" rIns="109638" bIns="54819" numCol="1" anchor="t" anchorCtr="0" compatLnSpc="1">
            <a:prstTxWarp prst="textNoShape">
              <a:avLst/>
            </a:prstTxWarp>
          </a:bodyPr>
          <a:lstStyle>
            <a:lvl1pPr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620" y="4"/>
            <a:ext cx="3170581" cy="4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38" tIns="54819" rIns="109638" bIns="54819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120320"/>
            <a:ext cx="3170581" cy="4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38" tIns="54819" rIns="109638" bIns="54819" numCol="1" anchor="b" anchorCtr="0" compatLnSpc="1">
            <a:prstTxWarp prst="textNoShape">
              <a:avLst/>
            </a:prstTxWarp>
          </a:bodyPr>
          <a:lstStyle>
            <a:lvl1pPr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620" y="9120320"/>
            <a:ext cx="3170581" cy="4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38" tIns="54819" rIns="109638" bIns="54819" numCol="1" anchor="b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Arial" charset="0"/>
              </a:defRPr>
            </a:lvl1pPr>
          </a:lstStyle>
          <a:p>
            <a:pPr>
              <a:defRPr/>
            </a:pPr>
            <a:fld id="{760787EF-8CCD-44AD-A825-D40C23EAB50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3777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3170581" cy="4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38" tIns="54819" rIns="109638" bIns="54819" numCol="1" anchor="t" anchorCtr="0" compatLnSpc="1">
            <a:prstTxWarp prst="textNoShape">
              <a:avLst/>
            </a:prstTxWarp>
          </a:bodyPr>
          <a:lstStyle>
            <a:lvl1pPr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20" y="4"/>
            <a:ext cx="3170581" cy="4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38" tIns="54819" rIns="109638" bIns="54819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2313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4" y="4560844"/>
            <a:ext cx="5363819" cy="4319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38" tIns="54819" rIns="109638" bIns="54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120320"/>
            <a:ext cx="3170581" cy="4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38" tIns="54819" rIns="109638" bIns="54819" numCol="1" anchor="b" anchorCtr="0" compatLnSpc="1">
            <a:prstTxWarp prst="textNoShape">
              <a:avLst/>
            </a:prstTxWarp>
          </a:bodyPr>
          <a:lstStyle>
            <a:lvl1pPr>
              <a:defRPr sz="1500">
                <a:latin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20" y="9120320"/>
            <a:ext cx="3170581" cy="48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38" tIns="54819" rIns="109638" bIns="54819" numCol="1" anchor="b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Arial" charset="0"/>
              </a:defRPr>
            </a:lvl1pPr>
          </a:lstStyle>
          <a:p>
            <a:pPr>
              <a:defRPr/>
            </a:pPr>
            <a:fld id="{196244CD-6F48-496F-BCD3-255929EB739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0306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88749" indent="-30336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13458" indent="-24269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98841" indent="-24269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84225" indent="-24269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69608" indent="-2426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54992" indent="-2426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40374" indent="-2426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25759" indent="-24269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3F2D7C-59FE-4E0F-8A5D-20B7952BCB0A}" type="slidenum">
              <a:rPr lang="es-ES" smtClean="0"/>
              <a:pPr eaLnBrk="1" hangingPunct="1"/>
              <a:t>1</a:t>
            </a:fld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5767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D8A4152-1F4C-4664-AA54-1AB6143542CE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A0BA6F1-1ACB-4922-B1D1-D113B054430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63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27CD8-E7CD-4D8A-9B5B-6AB051411BF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C33D7-C639-4D22-9B73-EE13DD98A76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77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5212D-B3E9-4974-B66F-F04D8510605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945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2ACAF-C45B-49E6-AAE3-859F8AFFCFD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49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87CB9-D799-45E9-B2B1-061C0C23CFD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43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E424C-35A5-4118-9B87-FB349A174DC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88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20CAD0C-9DF4-4C13-BB64-7D1006A8ED87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8DB55FE-4575-4193-8AC2-936CAEF97C5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548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818D4C9-A175-4D99-80C4-7C5523D1C30E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B650E9D-B36C-44DA-A10F-461D4C89B82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35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F9E57E5-19AA-4592-A31D-433938C512FE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A877E61-3AD9-48E8-83C7-3D9EF95AE94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47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5FB0AC5-1D95-4E50-9703-5FCD230DAA45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7DA53DC-5011-4E35-B4ED-4ED7914B9A4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0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0EF1EFE-12C1-4B2E-8B4E-30D6A8A98F60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D16CA69-4493-4FF1-91F8-F3F9BA8030A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004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E08D480-2554-4B30-AB0F-E490A3FCE3EC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D9FD273-9C43-46A1-8184-697BA2C5B45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89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6CC4458-2880-4681-9D52-494CB50878BF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9A84E56-A88E-49DB-8444-F503736F2D4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4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01B979E-3C6C-448C-98DD-CAF968081592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E27E9BD-AF48-47A4-8EFE-B3FF5D0B3EA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82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D24B7AAA-AAFC-4991-864B-AD12255FE402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6A6DE2D-6B7F-4009-A659-ABD84D44B25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211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4CBBA06-961B-4017-AFE2-0C19E0C1AC42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831515F-FF40-4FE7-8CE5-D38D5FCF0AA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082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39042D6-5E51-4591-8F1A-66F792CF294C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8FE45B0-6615-4DED-A24C-8DCC0C89461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2974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1F61223-930C-43D4-8278-92A88F44E77D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C58F79A-762B-4FAA-9EDD-ADD942775BD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4511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A3689-A3B5-473B-9BA7-8EE724BC795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58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7E5E1-C60D-413E-B74C-7FB11A3FAD2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521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78FC9-9B6C-4E0C-9285-1BA079DD458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1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1D667AE-CF37-4409-A252-994A02DE7B32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C09C086-4A9B-4047-86E1-C7370B9A19B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15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763D2-2639-4FAF-9C49-73A30D9465D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93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D6209-8234-48FE-8E1E-37C20D91855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351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628BB-957E-4F97-A409-2C5A234A031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331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1895C-637C-4078-BB05-168A7428D86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962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A359B-BB8E-4903-AAB8-1FF382C135F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638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DC746-CCEA-487B-87C4-508F5ABD912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6640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988CB-A3F3-4BC6-89CD-40BE01A5AB5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065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496EE-85C1-4F9B-A13E-5CDF6FC3C7E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0128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A3689-A3B5-473B-9BA7-8EE724BC795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704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7E5E1-C60D-413E-B74C-7FB11A3FAD2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6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95C55A5-BEE1-4ABF-A09D-08E022F118D4}" type="datetime1">
              <a:rPr lang="en-US"/>
              <a:pPr>
                <a:defRPr/>
              </a:pPr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FA7796A-A730-49FD-AB8C-7F0D1366C50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3428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78FC9-9B6C-4E0C-9285-1BA079DD458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307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763D2-2639-4FAF-9C49-73A30D9465D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834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D6209-8234-48FE-8E1E-37C20D91855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849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628BB-957E-4F97-A409-2C5A234A031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739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1895C-637C-4078-BB05-168A7428D86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563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A359B-BB8E-4903-AAB8-1FF382C135F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6155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DC746-CCEA-487B-87C4-508F5ABD912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048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988CB-A3F3-4BC6-89CD-40BE01A5AB5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182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496EE-85C1-4F9B-A13E-5CDF6FC3C7E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56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>
              <a:defRPr/>
            </a:pPr>
            <a:fld id="{B1F2280F-E365-4249-8EB3-60A75D4D33F6}" type="datetime1">
              <a:rPr lang="en-US">
                <a:solidFill>
                  <a:prstClr val="black"/>
                </a:solidFill>
                <a:ea typeface="ヒラギノ角ゴ Pro W3" charset="-128"/>
              </a:rPr>
              <a:pPr defTabSz="457200">
                <a:defRPr/>
              </a:pPr>
              <a:t>6/20/2016</a:t>
            </a:fld>
            <a:endParaRPr lang="en-US" dirty="0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2B4CF-0E81-4DE4-A208-D354894FCE2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7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B876E-BB09-4CE9-8DD6-1534AA43350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39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11350-F3E8-4EA2-AD83-B4706AE3DB8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724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>
              <a:defRPr/>
            </a:pPr>
            <a:fld id="{C58663DA-CDE1-4381-859D-139D59889106}" type="datetime1">
              <a:rPr lang="en-US">
                <a:solidFill>
                  <a:prstClr val="black"/>
                </a:solidFill>
                <a:ea typeface="ヒラギノ角ゴ Pro W3" charset="-128"/>
              </a:rPr>
              <a:pPr defTabSz="457200">
                <a:defRPr/>
              </a:pPr>
              <a:t>6/20/2016</a:t>
            </a:fld>
            <a:endParaRPr lang="en-US" dirty="0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D2A87-95BD-4B29-8961-BCA0056292F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2474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>
              <a:defRPr/>
            </a:pPr>
            <a:fld id="{BCF5FA35-C25B-4FB4-996A-8631CB494677}" type="datetime1">
              <a:rPr lang="en-US">
                <a:solidFill>
                  <a:prstClr val="black"/>
                </a:solidFill>
                <a:ea typeface="ヒラギノ角ゴ Pro W3" charset="-128"/>
              </a:rPr>
              <a:pPr defTabSz="457200">
                <a:defRPr/>
              </a:pPr>
              <a:t>6/20/2016</a:t>
            </a:fld>
            <a:endParaRPr lang="en-US" dirty="0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875D8-A90E-482D-A688-46A6D0A3B84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60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>
              <a:defRPr/>
            </a:pPr>
            <a:fld id="{17B593C3-39FD-4589-9AF6-67EC15AE8A20}" type="datetime1">
              <a:rPr lang="en-US">
                <a:solidFill>
                  <a:prstClr val="black"/>
                </a:solidFill>
                <a:ea typeface="ヒラギノ角ゴ Pro W3" charset="-128"/>
              </a:rPr>
              <a:pPr defTabSz="457200">
                <a:defRPr/>
              </a:pPr>
              <a:t>6/20/2016</a:t>
            </a:fld>
            <a:endParaRPr lang="en-US" dirty="0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3F2B7-9572-4701-97FE-07AD57ADC90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123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F9CAF-578C-4C80-912B-59FBC0BEF26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67738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DC02F-12FA-4BD2-8BDC-38F9AD926D3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411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8856C-AFEE-4A52-92F1-F41CCDE7D9B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7553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963E1-B2A3-48BE-9FE7-0032C5FDDA6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5058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81C35-6E1B-416A-903E-0120436E6D1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0106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2B01E-81C3-4E3B-8205-ECED4F383B5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8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686FD-5CB4-450B-81F2-3734B042C9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6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B569A-5318-45A0-8D6E-24AA68AE67A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09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A7B5-7010-4D21-893A-71DC662B1C9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35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2AD31-6D0A-4FA2-A625-2E0A37AC869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6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683" r:id="rId1"/>
    <p:sldLayoutId id="2147484684" r:id="rId2"/>
    <p:sldLayoutId id="2147484685" r:id="rId3"/>
    <p:sldLayoutId id="2147484686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charset="0"/>
              </a:defRPr>
            </a:lvl1pPr>
          </a:lstStyle>
          <a:p>
            <a:pPr>
              <a:defRPr/>
            </a:pPr>
            <a:fld id="{CED139AA-B139-44AA-A9C9-CBBC9D8C071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7" r:id="rId1"/>
    <p:sldLayoutId id="2147484676" r:id="rId2"/>
    <p:sldLayoutId id="2147484688" r:id="rId3"/>
    <p:sldLayoutId id="2147484689" r:id="rId4"/>
    <p:sldLayoutId id="2147484690" r:id="rId5"/>
    <p:sldLayoutId id="2147484677" r:id="rId6"/>
    <p:sldLayoutId id="2147484678" r:id="rId7"/>
    <p:sldLayoutId id="2147484679" r:id="rId8"/>
    <p:sldLayoutId id="2147484680" r:id="rId9"/>
    <p:sldLayoutId id="2147484681" r:id="rId10"/>
    <p:sldLayoutId id="214748468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dirty="0">
              <a:solidFill>
                <a:srgbClr val="FFFFFF"/>
              </a:solidFill>
              <a:latin typeface="Calibri" pitchFamily="34" charset="0"/>
              <a:ea typeface="ヒラギノ角ゴ Pro W3" charset="-128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1" r:id="rId1"/>
    <p:sldLayoutId id="2147484692" r:id="rId2"/>
    <p:sldLayoutId id="2147484693" r:id="rId3"/>
    <p:sldLayoutId id="2147484694" r:id="rId4"/>
    <p:sldLayoutId id="2147484695" r:id="rId5"/>
    <p:sldLayoutId id="2147484696" r:id="rId6"/>
    <p:sldLayoutId id="2147484697" r:id="rId7"/>
    <p:sldLayoutId id="2147484698" r:id="rId8"/>
    <p:sldLayoutId id="2147484699" r:id="rId9"/>
    <p:sldLayoutId id="2147484700" r:id="rId10"/>
    <p:sldLayoutId id="214748470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charset="0"/>
              </a:defRPr>
            </a:lvl1pPr>
          </a:lstStyle>
          <a:p>
            <a:pPr>
              <a:defRPr/>
            </a:pPr>
            <a:fld id="{9162014B-A422-4D38-89CF-A8BF0CA7545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38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19" r:id="rId1"/>
    <p:sldLayoutId id="2147484720" r:id="rId2"/>
    <p:sldLayoutId id="2147484721" r:id="rId3"/>
    <p:sldLayoutId id="2147484722" r:id="rId4"/>
    <p:sldLayoutId id="2147484723" r:id="rId5"/>
    <p:sldLayoutId id="2147484724" r:id="rId6"/>
    <p:sldLayoutId id="2147484725" r:id="rId7"/>
    <p:sldLayoutId id="2147484726" r:id="rId8"/>
    <p:sldLayoutId id="2147484727" r:id="rId9"/>
    <p:sldLayoutId id="2147484728" r:id="rId10"/>
    <p:sldLayoutId id="2147484729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charset="0"/>
              </a:defRPr>
            </a:lvl1pPr>
          </a:lstStyle>
          <a:p>
            <a:pPr>
              <a:defRPr/>
            </a:pPr>
            <a:fld id="{9162014B-A422-4D38-89CF-A8BF0CA7545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41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1" r:id="rId1"/>
    <p:sldLayoutId id="2147484732" r:id="rId2"/>
    <p:sldLayoutId id="2147484733" r:id="rId3"/>
    <p:sldLayoutId id="2147484734" r:id="rId4"/>
    <p:sldLayoutId id="2147484735" r:id="rId5"/>
    <p:sldLayoutId id="2147484736" r:id="rId6"/>
    <p:sldLayoutId id="2147484737" r:id="rId7"/>
    <p:sldLayoutId id="2147484738" r:id="rId8"/>
    <p:sldLayoutId id="2147484739" r:id="rId9"/>
    <p:sldLayoutId id="2147484740" r:id="rId10"/>
    <p:sldLayoutId id="214748474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 defTabSz="457200"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charset="0"/>
              </a:defRPr>
            </a:lvl1pPr>
          </a:lstStyle>
          <a:p>
            <a:pPr defTabSz="457200">
              <a:defRPr/>
            </a:pPr>
            <a:fld id="{5C44A86F-C28B-40C0-AE8F-E0E5E6AAC0AC}" type="slidenum">
              <a:rPr lang="en-US">
                <a:ea typeface="ヒラギノ角ゴ Pro W3" charset="-128"/>
              </a:rPr>
              <a:pPr defTabSz="457200">
                <a:defRPr/>
              </a:pPr>
              <a:t>‹Nº›</a:t>
            </a:fld>
            <a:endParaRPr lang="en-US" dirty="0">
              <a:ea typeface="ヒラギノ角ゴ Pro W3" charset="-128"/>
            </a:endParaRPr>
          </a:p>
        </p:txBody>
      </p:sp>
      <p:sp>
        <p:nvSpPr>
          <p:cNvPr id="2054" name="Rectangle 6"/>
          <p:cNvSpPr>
            <a:spLocks noChangeArrowheads="1"/>
          </p:cNvSpPr>
          <p:nvPr userDrawn="1"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defTabSz="457200"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 userDrawn="1"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defTabSz="457200"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 userDrawn="1"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defTabSz="457200"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 userDrawn="1"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defTabSz="457200"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85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8" r:id="rId1"/>
    <p:sldLayoutId id="2147484749" r:id="rId2"/>
    <p:sldLayoutId id="2147484750" r:id="rId3"/>
    <p:sldLayoutId id="2147484751" r:id="rId4"/>
    <p:sldLayoutId id="2147484752" r:id="rId5"/>
    <p:sldLayoutId id="2147484753" r:id="rId6"/>
    <p:sldLayoutId id="2147484754" r:id="rId7"/>
    <p:sldLayoutId id="2147484755" r:id="rId8"/>
    <p:sldLayoutId id="2147484756" r:id="rId9"/>
    <p:sldLayoutId id="2147484757" r:id="rId10"/>
    <p:sldLayoutId id="2147484758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iagf@suseso.cl" TargetMode="External"/><Relationship Id="rId2" Type="http://schemas.openxmlformats.org/officeDocument/2006/relationships/hyperlink" Target="http://siagfqa.paperless.cl:8083/siagf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ctrTitle"/>
          </p:nvPr>
        </p:nvSpPr>
        <p:spPr bwMode="auto">
          <a:xfrm>
            <a:off x="2483768" y="3429000"/>
            <a:ext cx="6912768" cy="1400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s-MX" sz="1600" b="1" dirty="0"/>
              <a:t>Sistema de Información de Apoyo a la Gestión y Fiscalización de los </a:t>
            </a:r>
            <a:r>
              <a:rPr lang="es-MX" sz="1600" b="1" dirty="0" smtClean="0"/>
              <a:t/>
            </a:r>
            <a:br>
              <a:rPr lang="es-MX" sz="1600" b="1" dirty="0" smtClean="0"/>
            </a:br>
            <a:r>
              <a:rPr lang="es-MX" sz="1600" b="1" dirty="0" smtClean="0"/>
              <a:t>Regímenes </a:t>
            </a:r>
            <a:r>
              <a:rPr lang="es-MX" sz="1600" b="1" dirty="0"/>
              <a:t>de Prestaciones Familiares y Subsidio Familiar</a:t>
            </a:r>
            <a:br>
              <a:rPr lang="es-MX" sz="1600" b="1" dirty="0"/>
            </a:br>
            <a:r>
              <a:rPr lang="es-MX" sz="2000" b="1" dirty="0"/>
              <a:t>SIAGF</a:t>
            </a:r>
            <a:r>
              <a:rPr lang="es-MX" sz="2000" b="1" dirty="0">
                <a:solidFill>
                  <a:schemeClr val="bg1"/>
                </a:solidFill>
              </a:rPr>
              <a:t/>
            </a:r>
            <a:br>
              <a:rPr lang="es-MX" sz="2000" b="1" dirty="0">
                <a:solidFill>
                  <a:schemeClr val="bg1"/>
                </a:solidFill>
              </a:rPr>
            </a:br>
            <a:endParaRPr lang="en-US" sz="1600" dirty="0" smtClean="0">
              <a:latin typeface="Verdana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99792" y="5388371"/>
            <a:ext cx="5934075" cy="1583531"/>
          </a:xfrm>
        </p:spPr>
        <p:txBody>
          <a:bodyPr/>
          <a:lstStyle/>
          <a:p>
            <a:pPr algn="r">
              <a:defRPr/>
            </a:pPr>
            <a:r>
              <a:rPr lang="es-MX" sz="2400" b="1" dirty="0">
                <a:solidFill>
                  <a:schemeClr val="tx1"/>
                </a:solidFill>
              </a:rPr>
              <a:t>Superintendencia de Seguridad Social</a:t>
            </a:r>
            <a:r>
              <a:rPr lang="es-MX" sz="2400" b="1" dirty="0">
                <a:solidFill>
                  <a:schemeClr val="bg1"/>
                </a:solidFill>
              </a:rPr>
              <a:t/>
            </a:r>
            <a:br>
              <a:rPr lang="es-MX" sz="2400" b="1" dirty="0">
                <a:solidFill>
                  <a:schemeClr val="bg1"/>
                </a:solidFill>
              </a:rPr>
            </a:br>
            <a:endParaRPr lang="es-ES_tradnl" sz="2400" b="1" dirty="0" smtClean="0">
              <a:solidFill>
                <a:schemeClr val="tx1"/>
              </a:solidFill>
              <a:latin typeface="Verdana" pitchFamily="34" charset="0"/>
              <a:sym typeface="Verdana Bold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4716463" y="5876925"/>
            <a:ext cx="4276725" cy="606425"/>
          </a:xfrm>
          <a:prstGeom prst="rect">
            <a:avLst/>
          </a:prstGeom>
        </p:spPr>
        <p:txBody>
          <a:bodyPr/>
          <a:lstStyle/>
          <a:p>
            <a:pPr algn="r" defTabSz="457200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s-ES_tradnl" sz="1400" dirty="0" smtClean="0">
              <a:solidFill>
                <a:schemeClr val="bg1"/>
              </a:solidFill>
              <a:latin typeface="Verdana" pitchFamily="34" charset="0"/>
              <a:ea typeface="ヒラギノ角ゴ Pro W3" charset="-128"/>
              <a:cs typeface="ヒラギノ角ゴ Pro W3" charset="-128"/>
              <a:sym typeface="Verdana Bold" charset="0"/>
            </a:endParaRPr>
          </a:p>
          <a:p>
            <a:pPr algn="r" defTabSz="457200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 smtClean="0">
                <a:latin typeface="Verdana" pitchFamily="34" charset="0"/>
                <a:ea typeface="ヒラギノ角ゴ Pro W3" charset="-128"/>
                <a:cs typeface="ヒラギノ角ゴ Pro W3" charset="-128"/>
                <a:sym typeface="Verdana Bold" charset="0"/>
              </a:rPr>
              <a:t>Junio </a:t>
            </a:r>
            <a:r>
              <a:rPr lang="es-ES_tradnl" dirty="0" smtClean="0">
                <a:latin typeface="Verdana" pitchFamily="34" charset="0"/>
                <a:ea typeface="ヒラギノ角ゴ Pro W3" charset="-128"/>
                <a:cs typeface="ヒラギノ角ゴ Pro W3" charset="-128"/>
                <a:sym typeface="Verdana Bold" charset="0"/>
              </a:rPr>
              <a:t>2016</a:t>
            </a:r>
            <a:endParaRPr lang="es-ES" dirty="0">
              <a:latin typeface="+mn-lt"/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27584" y="1556792"/>
            <a:ext cx="75565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 kern="1200">
                <a:solidFill>
                  <a:schemeClr val="tx1"/>
                </a:solidFill>
                <a:latin typeface="+mj-lt"/>
                <a:ea typeface="ヒラギノ角ゴ Pro W3" charset="-128"/>
                <a:cs typeface="ヒラギノ角ゴ Pro W3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-128"/>
                <a:cs typeface="ヒラギノ角ゴ Pro W3" charset="-128"/>
              </a:defRPr>
            </a:lvl9pPr>
          </a:lstStyle>
          <a:p>
            <a:pPr algn="ctr" fontAlgn="base">
              <a:spcAft>
                <a:spcPct val="0"/>
              </a:spcAft>
            </a:pPr>
            <a:r>
              <a:rPr lang="es-CL" sz="3200" b="1" dirty="0" smtClean="0">
                <a:latin typeface="Verdana" pitchFamily="34" charset="0"/>
                <a:cs typeface="Tahoma" pitchFamily="34" charset="0"/>
              </a:rPr>
              <a:t>BENEFICIOS SOCIALES</a:t>
            </a:r>
          </a:p>
          <a:p>
            <a:pPr algn="ctr" fontAlgn="base">
              <a:spcAft>
                <a:spcPct val="0"/>
              </a:spcAft>
            </a:pPr>
            <a:r>
              <a:rPr lang="es-CL" sz="3200" b="1" dirty="0" smtClean="0">
                <a:latin typeface="Verdana" pitchFamily="34" charset="0"/>
                <a:cs typeface="Tahoma" pitchFamily="34" charset="0"/>
              </a:rPr>
              <a:t>PROYECTOS</a:t>
            </a:r>
            <a:endParaRPr lang="en-US" sz="28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547664" y="476672"/>
            <a:ext cx="6143668" cy="79208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3200" dirty="0">
                <a:latin typeface="Tahoma" pitchFamily="34" charset="0"/>
                <a:cs typeface="Tahoma" pitchFamily="34" charset="0"/>
              </a:rPr>
              <a:t>Temas a tratar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524463" y="2096293"/>
            <a:ext cx="6143625" cy="7921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>
                <a:latin typeface="Tahoma" pitchFamily="34" charset="0"/>
                <a:cs typeface="Tahoma" pitchFamily="34" charset="0"/>
              </a:rPr>
              <a:t>Ajustes en el SIAGF asociado a tramos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544205" y="3578167"/>
            <a:ext cx="6143625" cy="7921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Plan de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Pruebas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y Paso a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Producción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ahoma" pitchFamily="34" charset="0"/>
                <a:cs typeface="Tahoma" pitchFamily="34" charset="0"/>
              </a:rPr>
              <a:t>Ajustes en el SIAGF asociado a </a:t>
            </a:r>
            <a:r>
              <a:rPr lang="es-MX" dirty="0" smtClean="0">
                <a:latin typeface="Tahoma" pitchFamily="34" charset="0"/>
                <a:cs typeface="Tahoma" pitchFamily="34" charset="0"/>
              </a:rPr>
              <a:t>Tramos</a:t>
            </a:r>
            <a:r>
              <a:rPr lang="en-US" dirty="0">
                <a:latin typeface="Tahoma" pitchFamily="34" charset="0"/>
                <a:cs typeface="Tahoma" pitchFamily="34" charset="0"/>
              </a:rPr>
              <a:t/>
            </a:r>
            <a:br>
              <a:rPr lang="en-US" dirty="0">
                <a:latin typeface="Tahoma" pitchFamily="34" charset="0"/>
                <a:cs typeface="Tahoma" pitchFamily="34" charset="0"/>
              </a:rPr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8177213" cy="4525962"/>
          </a:xfrm>
        </p:spPr>
        <p:txBody>
          <a:bodyPr/>
          <a:lstStyle/>
          <a:p>
            <a:r>
              <a:rPr lang="es-CL" dirty="0" smtClean="0"/>
              <a:t>Servicios con ajustes:  Ingreso de Reconocimiento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                                  Actualización Causante</a:t>
            </a:r>
          </a:p>
          <a:p>
            <a:pPr marL="0" indent="0">
              <a:buNone/>
            </a:pPr>
            <a:endParaRPr lang="es-CL" dirty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Ingreso/Actualización </a:t>
            </a:r>
            <a:r>
              <a:rPr lang="es-ES" dirty="0"/>
              <a:t>en el SIAGF de reconocimientos de asignaciones familiares y maternales que involucren período 2016</a:t>
            </a: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                PERÍODO                                 NOMBRE PERÍODO </a:t>
            </a:r>
            <a:endParaRPr lang="es-CL" dirty="0"/>
          </a:p>
        </p:txBody>
      </p:sp>
      <p:sp>
        <p:nvSpPr>
          <p:cNvPr id="4" name="3 Rectángulo redondeado"/>
          <p:cNvSpPr/>
          <p:nvPr/>
        </p:nvSpPr>
        <p:spPr>
          <a:xfrm>
            <a:off x="1155121" y="3480119"/>
            <a:ext cx="2664296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01-01-2016 al 30-06-2016</a:t>
            </a:r>
            <a:endParaRPr lang="es-CL" dirty="0"/>
          </a:p>
        </p:txBody>
      </p:sp>
      <p:sp>
        <p:nvSpPr>
          <p:cNvPr id="5" name="4 Rectángulo redondeado"/>
          <p:cNvSpPr/>
          <p:nvPr/>
        </p:nvSpPr>
        <p:spPr>
          <a:xfrm>
            <a:off x="4499992" y="3480119"/>
            <a:ext cx="2664296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201601</a:t>
            </a:r>
            <a:endParaRPr lang="es-CL" dirty="0"/>
          </a:p>
        </p:txBody>
      </p:sp>
      <p:sp>
        <p:nvSpPr>
          <p:cNvPr id="6" name="5 Rectángulo redondeado"/>
          <p:cNvSpPr/>
          <p:nvPr/>
        </p:nvSpPr>
        <p:spPr>
          <a:xfrm>
            <a:off x="1187624" y="4365104"/>
            <a:ext cx="2664296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01-07-2016 al 31-12-2016</a:t>
            </a:r>
            <a:endParaRPr lang="es-CL" dirty="0"/>
          </a:p>
        </p:txBody>
      </p:sp>
      <p:sp>
        <p:nvSpPr>
          <p:cNvPr id="7" name="6 Rectángulo redondeado"/>
          <p:cNvSpPr/>
          <p:nvPr/>
        </p:nvSpPr>
        <p:spPr>
          <a:xfrm>
            <a:off x="4499992" y="4365104"/>
            <a:ext cx="2664296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201602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295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 de Ingreso de Reconocimiento</a:t>
            </a:r>
            <a:endParaRPr lang="es-C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064740" cy="4958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Elipse"/>
          <p:cNvSpPr/>
          <p:nvPr/>
        </p:nvSpPr>
        <p:spPr>
          <a:xfrm>
            <a:off x="3779912" y="4653136"/>
            <a:ext cx="2448272" cy="288032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errar llave"/>
          <p:cNvSpPr/>
          <p:nvPr/>
        </p:nvSpPr>
        <p:spPr>
          <a:xfrm>
            <a:off x="7524328" y="4653136"/>
            <a:ext cx="216024" cy="792088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7740352" y="4612486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Tramos </a:t>
            </a:r>
          </a:p>
          <a:p>
            <a:r>
              <a:rPr lang="es-CL" dirty="0" smtClean="0"/>
              <a:t>Retroactivos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7524328" y="1988840"/>
            <a:ext cx="1668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Tramo </a:t>
            </a:r>
          </a:p>
          <a:p>
            <a:r>
              <a:rPr lang="es-CL" dirty="0" smtClean="0"/>
              <a:t>Vigente/Actual</a:t>
            </a:r>
            <a:endParaRPr lang="es-CL" dirty="0"/>
          </a:p>
        </p:txBody>
      </p:sp>
      <p:sp>
        <p:nvSpPr>
          <p:cNvPr id="12" name="11 Elipse"/>
          <p:cNvSpPr/>
          <p:nvPr/>
        </p:nvSpPr>
        <p:spPr>
          <a:xfrm>
            <a:off x="2339752" y="2564904"/>
            <a:ext cx="2448272" cy="288032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Elipse"/>
          <p:cNvSpPr/>
          <p:nvPr/>
        </p:nvSpPr>
        <p:spPr>
          <a:xfrm>
            <a:off x="2699792" y="4149080"/>
            <a:ext cx="3600400" cy="463406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4" name="13 Conector recto de flecha"/>
          <p:cNvCxnSpPr>
            <a:endCxn id="9" idx="1"/>
          </p:cNvCxnSpPr>
          <p:nvPr/>
        </p:nvCxnSpPr>
        <p:spPr>
          <a:xfrm flipV="1">
            <a:off x="4860032" y="2312006"/>
            <a:ext cx="2664296" cy="3969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stCxn id="13" idx="6"/>
          </p:cNvCxnSpPr>
          <p:nvPr/>
        </p:nvCxnSpPr>
        <p:spPr>
          <a:xfrm flipV="1">
            <a:off x="6300192" y="2564904"/>
            <a:ext cx="1332148" cy="18158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65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9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 de Actualización de Reconocimiento</a:t>
            </a:r>
            <a:endParaRPr lang="es-C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67913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Elipse"/>
          <p:cNvSpPr/>
          <p:nvPr/>
        </p:nvSpPr>
        <p:spPr>
          <a:xfrm>
            <a:off x="1403648" y="2204864"/>
            <a:ext cx="4464496" cy="504056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2627784" y="2924944"/>
            <a:ext cx="2304256" cy="288032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CuadroTexto"/>
          <p:cNvSpPr txBox="1"/>
          <p:nvPr/>
        </p:nvSpPr>
        <p:spPr>
          <a:xfrm>
            <a:off x="6804248" y="1810561"/>
            <a:ext cx="1668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Tramo </a:t>
            </a:r>
          </a:p>
          <a:p>
            <a:r>
              <a:rPr lang="es-CL" dirty="0" smtClean="0"/>
              <a:t>Vigente/Actual</a:t>
            </a:r>
            <a:endParaRPr lang="es-CL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6012160" y="2204864"/>
            <a:ext cx="648072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9 Cerrar llave"/>
          <p:cNvSpPr/>
          <p:nvPr/>
        </p:nvSpPr>
        <p:spPr>
          <a:xfrm>
            <a:off x="6921356" y="3037602"/>
            <a:ext cx="216024" cy="792088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CuadroTexto"/>
          <p:cNvSpPr txBox="1"/>
          <p:nvPr/>
        </p:nvSpPr>
        <p:spPr>
          <a:xfrm>
            <a:off x="7137380" y="2996952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Tramos </a:t>
            </a:r>
          </a:p>
          <a:p>
            <a:r>
              <a:rPr lang="es-CL" dirty="0" smtClean="0"/>
              <a:t>Retroactivos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1647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 de Pruebas y Paso a Producción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980728"/>
            <a:ext cx="8177213" cy="4525962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Los ajustes en </a:t>
            </a:r>
            <a:r>
              <a:rPr lang="es-ES" dirty="0"/>
              <a:t>el sistema comenzarán a operar siguiendo la siguiente programación</a:t>
            </a:r>
            <a:r>
              <a:rPr lang="es-ES" dirty="0" smtClean="0"/>
              <a:t>:</a:t>
            </a:r>
            <a:r>
              <a:rPr lang="es-ES" dirty="0"/>
              <a:t> </a:t>
            </a:r>
            <a:endParaRPr lang="es-CL" dirty="0"/>
          </a:p>
          <a:p>
            <a:pPr lvl="0"/>
            <a:r>
              <a:rPr lang="es-ES" dirty="0"/>
              <a:t>Con el fin de preparar el proceso de puesta en marcha de estos ajustes,  </a:t>
            </a:r>
            <a:r>
              <a:rPr lang="es-ES" b="1" dirty="0"/>
              <a:t>desde el 06 al 24 de Junio de 2016,</a:t>
            </a:r>
            <a:r>
              <a:rPr lang="es-ES" dirty="0"/>
              <a:t> las entidades podrán efectuar las pruebas que estimen pertinentes, en el sitio de desarrollo de SIAGF, </a:t>
            </a:r>
            <a:r>
              <a:rPr lang="es-ES" u="sng" dirty="0">
                <a:hlinkClick r:id="rId2"/>
              </a:rPr>
              <a:t>http://siagfqa.paperless.cl:8083/siagf/</a:t>
            </a:r>
            <a:r>
              <a:rPr lang="es-ES" dirty="0"/>
              <a:t>. En caso de presentar problemas, estos deben ser reportados al correo </a:t>
            </a:r>
            <a:r>
              <a:rPr lang="es-ES" u="sng" dirty="0" smtClean="0">
                <a:hlinkClick r:id="rId3"/>
              </a:rPr>
              <a:t>siagf@suseso.cl</a:t>
            </a:r>
            <a:r>
              <a:rPr lang="es-ES" u="sng" dirty="0" smtClean="0"/>
              <a:t>,</a:t>
            </a:r>
            <a:r>
              <a:rPr lang="es-ES" dirty="0" smtClean="0"/>
              <a:t> con el asunto [SIAGF-Ajustes Tramos 2016] </a:t>
            </a:r>
            <a:r>
              <a:rPr lang="es-ES" dirty="0"/>
              <a:t>junto a todos los </a:t>
            </a:r>
            <a:r>
              <a:rPr lang="es-ES" dirty="0" smtClean="0"/>
              <a:t>antecedentes </a:t>
            </a:r>
            <a:r>
              <a:rPr lang="es-ES" dirty="0"/>
              <a:t>posibles</a:t>
            </a:r>
            <a:r>
              <a:rPr lang="es-ES" dirty="0" smtClean="0"/>
              <a:t>.</a:t>
            </a:r>
          </a:p>
          <a:p>
            <a:pPr marL="0" lvl="0" indent="0">
              <a:buNone/>
            </a:pPr>
            <a:endParaRPr lang="es-ES" dirty="0" smtClean="0"/>
          </a:p>
          <a:p>
            <a:pPr lvl="0"/>
            <a:r>
              <a:rPr lang="es-ES" dirty="0" smtClean="0"/>
              <a:t>En el ambiente de pruebas se adelantó el inicio del período 201602 para el 01-05-2016 con el fin de que las entidades puedan efectuar pruebas.</a:t>
            </a:r>
          </a:p>
          <a:p>
            <a:pPr marL="0" lvl="0" indent="0">
              <a:buNone/>
            </a:pPr>
            <a:endParaRPr lang="es-CL" dirty="0"/>
          </a:p>
          <a:p>
            <a:pPr lvl="0"/>
            <a:r>
              <a:rPr lang="es-ES" dirty="0"/>
              <a:t>Los ajustes estarán disponibles para operar en régimen desde el </a:t>
            </a:r>
            <a:r>
              <a:rPr lang="es-ES" b="1" dirty="0"/>
              <a:t>27 de Junio de 2016, </a:t>
            </a:r>
            <a:r>
              <a:rPr lang="es-ES" dirty="0"/>
              <a:t>fecha desde la cual las entidades administradoras podrán efectuar, íntegramente, todas las transacciones de Ingreso y Actualización de Reconocimiento.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13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22487</TotalTime>
  <Words>121</Words>
  <Application>Microsoft Office PowerPoint</Application>
  <PresentationFormat>Presentación en pantalla (4:3)</PresentationFormat>
  <Paragraphs>38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Office Theme</vt:lpstr>
      <vt:lpstr>1_Office Theme</vt:lpstr>
      <vt:lpstr>2_Office Theme</vt:lpstr>
      <vt:lpstr>4_Office Theme</vt:lpstr>
      <vt:lpstr>5_Office Theme</vt:lpstr>
      <vt:lpstr>6_Office Theme</vt:lpstr>
      <vt:lpstr>Sistema de Información de Apoyo a la Gestión y Fiscalización de los  Regímenes de Prestaciones Familiares y Subsidio Familiar SIAGF </vt:lpstr>
      <vt:lpstr>Presentación de PowerPoint</vt:lpstr>
      <vt:lpstr>Ajustes en el SIAGF asociado a Tramos </vt:lpstr>
      <vt:lpstr>Ejemplo de Ingreso de Reconocimiento</vt:lpstr>
      <vt:lpstr>Ejemplo de Actualización de Reconocimiento</vt:lpstr>
      <vt:lpstr>Plan de Pruebas y Paso a Producción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UES</dc:title>
  <dc:subject>SUSESO, DTO</dc:subject>
  <dc:creator>Saby Vargas Verdugo</dc:creator>
  <cp:lastModifiedBy>Melissa pino</cp:lastModifiedBy>
  <cp:revision>1791</cp:revision>
  <cp:lastPrinted>2015-04-10T14:05:21Z</cp:lastPrinted>
  <dcterms:created xsi:type="dcterms:W3CDTF">2007-04-02T15:12:40Z</dcterms:created>
  <dcterms:modified xsi:type="dcterms:W3CDTF">2016-06-20T15:04:54Z</dcterms:modified>
</cp:coreProperties>
</file>