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8"/>
  </p:notesMasterIdLst>
  <p:sldIdLst>
    <p:sldId id="292" r:id="rId2"/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95" r:id="rId11"/>
    <p:sldId id="265" r:id="rId12"/>
    <p:sldId id="294" r:id="rId13"/>
    <p:sldId id="1245" r:id="rId14"/>
    <p:sldId id="1246" r:id="rId15"/>
    <p:sldId id="1232" r:id="rId16"/>
    <p:sldId id="267" r:id="rId17"/>
    <p:sldId id="1233" r:id="rId18"/>
    <p:sldId id="268" r:id="rId19"/>
    <p:sldId id="1231" r:id="rId20"/>
    <p:sldId id="269" r:id="rId21"/>
    <p:sldId id="1222" r:id="rId22"/>
    <p:sldId id="271" r:id="rId23"/>
    <p:sldId id="1250" r:id="rId24"/>
    <p:sldId id="1217" r:id="rId25"/>
    <p:sldId id="273" r:id="rId26"/>
    <p:sldId id="1251" r:id="rId27"/>
    <p:sldId id="1252" r:id="rId28"/>
    <p:sldId id="275" r:id="rId29"/>
    <p:sldId id="277" r:id="rId30"/>
    <p:sldId id="1218" r:id="rId31"/>
    <p:sldId id="284" r:id="rId32"/>
    <p:sldId id="1219" r:id="rId33"/>
    <p:sldId id="1220" r:id="rId34"/>
    <p:sldId id="283" r:id="rId35"/>
    <p:sldId id="1226" r:id="rId36"/>
    <p:sldId id="1229" r:id="rId37"/>
    <p:sldId id="1225" r:id="rId38"/>
    <p:sldId id="1239" r:id="rId39"/>
    <p:sldId id="1242" r:id="rId40"/>
    <p:sldId id="1240" r:id="rId41"/>
    <p:sldId id="1243" r:id="rId42"/>
    <p:sldId id="1247" r:id="rId43"/>
    <p:sldId id="1249" r:id="rId44"/>
    <p:sldId id="1241" r:id="rId45"/>
    <p:sldId id="1244" r:id="rId46"/>
    <p:sldId id="1248" r:id="rId47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7FF2"/>
    <a:srgbClr val="E0D14F"/>
    <a:srgbClr val="FFFD78"/>
    <a:srgbClr val="D8E272"/>
    <a:srgbClr val="CEE639"/>
    <a:srgbClr val="DCFF00"/>
    <a:srgbClr val="A20003"/>
    <a:srgbClr val="35C9F2"/>
    <a:srgbClr val="FF9E00"/>
    <a:srgbClr val="FF7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70"/>
    <p:restoredTop sz="68606" autoAdjust="0"/>
  </p:normalViewPr>
  <p:slideViewPr>
    <p:cSldViewPr snapToGrid="0" snapToObjects="1">
      <p:cViewPr varScale="1">
        <p:scale>
          <a:sx n="148" d="100"/>
          <a:sy n="148" d="100"/>
        </p:scale>
        <p:origin x="2040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80" d="100"/>
          <a:sy n="180" d="100"/>
        </p:scale>
        <p:origin x="4944" y="19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/192.168.1.7\ofi-pers\Z_MAPA%20UDP%20(CARPETAS%20POR%20PROCESO)\ESTRUCTURA%20Y%20PROCESO\DOTACI&#211;N\2018\Reportes\05%202018\MODERNIZACI&#211;N%20DEL%20PERSONAL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% Respuesta a Solicitudes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48F70F-8EF1-864E-8D02-164FCDAF379A}" type="datetimeFigureOut">
              <a:rPr lang="es-CL" smtClean="0"/>
              <a:t>27-03-19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1385F9-A827-2A4D-9644-F41B8474FE7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10613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b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385F9-A827-2A4D-9644-F41B8474FE78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61657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b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385F9-A827-2A4D-9644-F41B8474FE78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74907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385F9-A827-2A4D-9644-F41B8474FE78}" type="slidenum">
              <a:rPr lang="es-CL" smtClean="0"/>
              <a:t>11</a:t>
            </a:fld>
            <a:endParaRPr lang="es-CL"/>
          </a:p>
        </p:txBody>
      </p:sp>
      <p:sp>
        <p:nvSpPr>
          <p:cNvPr id="5" name="4 CuadroTexto"/>
          <p:cNvSpPr txBox="1"/>
          <p:nvPr/>
        </p:nvSpPr>
        <p:spPr>
          <a:xfrm>
            <a:off x="1371600" y="4846320"/>
            <a:ext cx="458343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/>
              <a:t>ESTAS ATENCIONES CIUDADANAS SE DISTRIBUYERON DE LA SIGUIENTE FORMA:</a:t>
            </a:r>
          </a:p>
          <a:p>
            <a:endParaRPr lang="es-CL" sz="1600" dirty="0"/>
          </a:p>
          <a:p>
            <a:r>
              <a:rPr lang="es-CL" sz="1600" b="1" dirty="0"/>
              <a:t>52 % VIA PRESENCIAL, DE LAS CUALES % EM RM Y % EN REGIONES</a:t>
            </a:r>
          </a:p>
          <a:p>
            <a:r>
              <a:rPr lang="es-CL" sz="1600" b="1" dirty="0"/>
              <a:t>4 % VIA WEB</a:t>
            </a:r>
          </a:p>
          <a:p>
            <a:r>
              <a:rPr lang="es-CL" sz="1600" b="1" dirty="0"/>
              <a:t>40 % VIA CALL CENTER</a:t>
            </a:r>
          </a:p>
          <a:p>
            <a:r>
              <a:rPr lang="es-CL" sz="1600" b="1" dirty="0"/>
              <a:t>4 % VIA CHILE ATIENDE</a:t>
            </a:r>
          </a:p>
          <a:p>
            <a:endParaRPr lang="es-CL" sz="1600" dirty="0"/>
          </a:p>
          <a:p>
            <a:r>
              <a:rPr lang="es-CL" sz="1600" dirty="0"/>
              <a:t>COMENTARIO SOBRE WEB EN AMBIENTE PAE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57761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385F9-A827-2A4D-9644-F41B8474FE78}" type="slidenum">
              <a:rPr lang="es-CL" smtClean="0"/>
              <a:t>12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01098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s-CL" altLang="es-CL" sz="1800" b="1" dirty="0">
              <a:ea typeface="ヒラギノ角ゴ Pro W3"/>
              <a:cs typeface="Arial" panose="020B0604020202020204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385F9-A827-2A4D-9644-F41B8474FE78}" type="slidenum">
              <a:rPr lang="es-CL" smtClean="0"/>
              <a:t>13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010988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 algn="l">
              <a:buFont typeface="Arial"/>
              <a:buNone/>
            </a:pPr>
            <a:endParaRPr lang="es-CL" altLang="es-CL" sz="2000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385F9-A827-2A4D-9644-F41B8474FE78}" type="slidenum">
              <a:rPr lang="es-CL" smtClean="0"/>
              <a:t>14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010988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>
          <a:xfrm>
            <a:off x="685800" y="4229100"/>
            <a:ext cx="5600700" cy="4000500"/>
          </a:xfrm>
        </p:spPr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385F9-A827-2A4D-9644-F41B8474FE78}" type="slidenum">
              <a:rPr lang="es-CL" smtClean="0"/>
              <a:t>15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013591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385F9-A827-2A4D-9644-F41B8474FE78}" type="slidenum">
              <a:rPr lang="es-CL" smtClean="0"/>
              <a:t>16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478352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b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385F9-A827-2A4D-9644-F41B8474FE78}" type="slidenum">
              <a:rPr lang="es-CL" smtClean="0"/>
              <a:t>17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256879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s-CL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385F9-A827-2A4D-9644-F41B8474FE78}" type="slidenum">
              <a:rPr lang="es-CL" smtClean="0"/>
              <a:t>18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485705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385F9-A827-2A4D-9644-F41B8474FE78}" type="slidenum">
              <a:rPr lang="es-CL" smtClean="0"/>
              <a:t>19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82825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b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385F9-A827-2A4D-9644-F41B8474FE78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52928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385F9-A827-2A4D-9644-F41B8474FE78}" type="slidenum">
              <a:rPr lang="es-CL" smtClean="0"/>
              <a:t>20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766794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76375" y="355600"/>
            <a:ext cx="4321175" cy="3240088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>
          <a:xfrm>
            <a:off x="560070" y="3840481"/>
            <a:ext cx="5554980" cy="4171950"/>
          </a:xfrm>
        </p:spPr>
        <p:txBody>
          <a:bodyPr/>
          <a:lstStyle/>
          <a:p>
            <a:pPr lvl="1" algn="just"/>
            <a:endParaRPr lang="es-CL" sz="1400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8507" fontAlgn="auto">
              <a:spcBef>
                <a:spcPts val="0"/>
              </a:spcBef>
              <a:spcAft>
                <a:spcPts val="0"/>
              </a:spcAft>
              <a:defRPr/>
            </a:pPr>
            <a:fld id="{FDF3264C-4945-4AC9-8BFA-A24A0895B203}" type="slidenum">
              <a:rPr lang="es-CL" sz="1900" kern="0">
                <a:solidFill>
                  <a:sysClr val="windowText" lastClr="000000"/>
                </a:solidFill>
              </a:rPr>
              <a:pPr defTabSz="948507" fontAlgn="auto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lang="es-CL" sz="19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1994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b="1" dirty="0"/>
              <a:t>EN MATERIA DE CAPACITACION LLEGAMOS A MAS DE 2000 PERSONAS EN EL AÑO 2018 (PARTICULARMENTE EN REGIONES), DIFUNDIENDO TEMATICAS TALES LEY SANNA, LA APLICACIÓN DE LA METODOLOGIA SUSESO ISTAS 21, TEMAS RELACIONADOS A SALUD LABORAL ENTRE OTROS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385F9-A827-2A4D-9644-F41B8474FE78}" type="slidenum">
              <a:rPr lang="es-CL" smtClean="0"/>
              <a:t>22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35600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385F9-A827-2A4D-9644-F41B8474FE78}" type="slidenum">
              <a:rPr lang="es-CL" smtClean="0"/>
              <a:t>23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88298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b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385F9-A827-2A4D-9644-F41B8474FE78}" type="slidenum">
              <a:rPr lang="es-CL" smtClean="0"/>
              <a:t>24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343025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sz="1800" b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385F9-A827-2A4D-9644-F41B8474FE78}" type="slidenum">
              <a:rPr lang="es-CL" smtClean="0"/>
              <a:t>25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80865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385F9-A827-2A4D-9644-F41B8474FE78}" type="slidenum">
              <a:rPr lang="es-CL" smtClean="0"/>
              <a:t>26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89758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385F9-A827-2A4D-9644-F41B8474FE78}" type="slidenum">
              <a:rPr lang="es-CL" smtClean="0"/>
              <a:t>28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85387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385F9-A827-2A4D-9644-F41B8474FE78}" type="slidenum">
              <a:rPr lang="es-CL" smtClean="0"/>
              <a:t>29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422675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385F9-A827-2A4D-9644-F41B8474FE78}" type="slidenum">
              <a:rPr lang="es-CL" smtClean="0"/>
              <a:t>30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07103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385F9-A827-2A4D-9644-F41B8474FE78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742307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385F9-A827-2A4D-9644-F41B8474FE78}" type="slidenum">
              <a:rPr lang="es-CL" smtClean="0"/>
              <a:t>31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288583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b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385F9-A827-2A4D-9644-F41B8474FE78}" type="slidenum">
              <a:rPr lang="es-CL" smtClean="0"/>
              <a:t>32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5144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385F9-A827-2A4D-9644-F41B8474FE78}" type="slidenum">
              <a:rPr lang="es-CL" smtClean="0"/>
              <a:t>33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65826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126230"/>
          </a:xfrm>
        </p:spPr>
        <p:txBody>
          <a:bodyPr/>
          <a:lstStyle/>
          <a:p>
            <a:pPr lvl="0"/>
            <a:endParaRPr lang="es-C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385F9-A827-2A4D-9644-F41B8474FE78}" type="slidenum">
              <a:rPr lang="es-CL" smtClean="0"/>
              <a:t>34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643750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385F9-A827-2A4D-9644-F41B8474FE78}" type="slidenum">
              <a:rPr lang="es-CL" smtClean="0"/>
              <a:t>35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813641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b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385F9-A827-2A4D-9644-F41B8474FE78}" type="slidenum">
              <a:rPr lang="es-CL" smtClean="0"/>
              <a:t>36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245027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b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385F9-A827-2A4D-9644-F41B8474FE78}" type="slidenum">
              <a:rPr lang="es-CL" smtClean="0"/>
              <a:t>37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555675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b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385F9-A827-2A4D-9644-F41B8474FE78}" type="slidenum">
              <a:rPr lang="es-CL" smtClean="0"/>
              <a:t>38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718213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385F9-A827-2A4D-9644-F41B8474FE78}" type="slidenum">
              <a:rPr lang="es-CL" smtClean="0"/>
              <a:t>39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193594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b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385F9-A827-2A4D-9644-F41B8474FE78}" type="slidenum">
              <a:rPr lang="es-CL" smtClean="0"/>
              <a:t>40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66896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385F9-A827-2A4D-9644-F41B8474FE78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872604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385F9-A827-2A4D-9644-F41B8474FE78}" type="slidenum">
              <a:rPr lang="es-CL" smtClean="0"/>
              <a:t>41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180026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b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385F9-A827-2A4D-9644-F41B8474FE78}" type="slidenum">
              <a:rPr lang="es-CL" smtClean="0"/>
              <a:t>42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330825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385F9-A827-2A4D-9644-F41B8474FE78}" type="slidenum">
              <a:rPr lang="es-CL" smtClean="0"/>
              <a:t>43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029844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385F9-A827-2A4D-9644-F41B8474FE78}" type="slidenum">
              <a:rPr lang="es-CL" smtClean="0"/>
              <a:t>44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416893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s-CL" sz="2000" b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385F9-A827-2A4D-9644-F41B8474FE78}" type="slidenum">
              <a:rPr lang="es-CL" smtClean="0"/>
              <a:t>45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062536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385F9-A827-2A4D-9644-F41B8474FE78}" type="slidenum">
              <a:rPr lang="es-CL" smtClean="0"/>
              <a:t>46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3677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385F9-A827-2A4D-9644-F41B8474FE78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9020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385F9-A827-2A4D-9644-F41B8474FE78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15020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385F9-A827-2A4D-9644-F41B8474FE78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86128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385F9-A827-2A4D-9644-F41B8474FE78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09898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385F9-A827-2A4D-9644-F41B8474FE78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97446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1C109-561C-1B48-A846-00EEDEB036DC}" type="datetimeFigureOut">
              <a:rPr lang="es-CL" smtClean="0"/>
              <a:t>27-03-19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62E66-CBF1-7941-BBE6-5EF37574DC7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7084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1C109-561C-1B48-A846-00EEDEB036DC}" type="datetimeFigureOut">
              <a:rPr lang="es-CL" smtClean="0"/>
              <a:t>27-03-19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62E66-CBF1-7941-BBE6-5EF37574DC7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88813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1C109-561C-1B48-A846-00EEDEB036DC}" type="datetimeFigureOut">
              <a:rPr lang="es-CL" smtClean="0"/>
              <a:t>27-03-19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62E66-CBF1-7941-BBE6-5EF37574DC7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94875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1C109-561C-1B48-A846-00EEDEB036DC}" type="datetimeFigureOut">
              <a:rPr lang="es-CL" smtClean="0"/>
              <a:t>27-03-19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62E66-CBF1-7941-BBE6-5EF37574DC7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05337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1C109-561C-1B48-A846-00EEDEB036DC}" type="datetimeFigureOut">
              <a:rPr lang="es-CL" smtClean="0"/>
              <a:t>27-03-19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62E66-CBF1-7941-BBE6-5EF37574DC7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12126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1C109-561C-1B48-A846-00EEDEB036DC}" type="datetimeFigureOut">
              <a:rPr lang="es-CL" smtClean="0"/>
              <a:t>27-03-19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62E66-CBF1-7941-BBE6-5EF37574DC7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42560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1C109-561C-1B48-A846-00EEDEB036DC}" type="datetimeFigureOut">
              <a:rPr lang="es-CL" smtClean="0"/>
              <a:t>27-03-19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62E66-CBF1-7941-BBE6-5EF37574DC7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05169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1C109-561C-1B48-A846-00EEDEB036DC}" type="datetimeFigureOut">
              <a:rPr lang="es-CL" smtClean="0"/>
              <a:t>27-03-19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62E66-CBF1-7941-BBE6-5EF37574DC7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07866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1C109-561C-1B48-A846-00EEDEB036DC}" type="datetimeFigureOut">
              <a:rPr lang="es-CL" smtClean="0"/>
              <a:t>27-03-19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62E66-CBF1-7941-BBE6-5EF37574DC7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83806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1C109-561C-1B48-A846-00EEDEB036DC}" type="datetimeFigureOut">
              <a:rPr lang="es-CL" smtClean="0"/>
              <a:t>27-03-19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62E66-CBF1-7941-BBE6-5EF37574DC7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50666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1C109-561C-1B48-A846-00EEDEB036DC}" type="datetimeFigureOut">
              <a:rPr lang="es-CL" smtClean="0"/>
              <a:t>27-03-19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62E66-CBF1-7941-BBE6-5EF37574DC7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85371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1C109-561C-1B48-A846-00EEDEB036DC}" type="datetimeFigureOut">
              <a:rPr lang="es-CL" smtClean="0"/>
              <a:t>27-03-19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62E66-CBF1-7941-BBE6-5EF37574DC7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73439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.jpeg"/><Relationship Id="rId7" Type="http://schemas.openxmlformats.org/officeDocument/2006/relationships/image" Target="../media/image25.emf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chart" Target="../charts/char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CD9ED76-9838-AA4E-94C7-578EEE5DA5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3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7796BC8E-B0A3-764D-8197-2890525F27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9" name="Rectángulo 28">
            <a:extLst>
              <a:ext uri="{FF2B5EF4-FFF2-40B4-BE49-F238E27FC236}">
                <a16:creationId xmlns:a16="http://schemas.microsoft.com/office/drawing/2014/main" id="{FE76E180-682A-7841-8AB3-18D0AC19AB42}"/>
              </a:ext>
            </a:extLst>
          </p:cNvPr>
          <p:cNvSpPr/>
          <p:nvPr/>
        </p:nvSpPr>
        <p:spPr>
          <a:xfrm>
            <a:off x="0" y="895401"/>
            <a:ext cx="9144000" cy="5508366"/>
          </a:xfrm>
          <a:prstGeom prst="rect">
            <a:avLst/>
          </a:prstGeom>
          <a:solidFill>
            <a:srgbClr val="C9D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1A1CEA48-4893-8844-B803-465AF59D02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20848"/>
            <a:ext cx="9144000" cy="2582919"/>
          </a:xfrm>
          <a:prstGeom prst="rect">
            <a:avLst/>
          </a:prstGeom>
        </p:spPr>
      </p:pic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69396DD1-2A3E-844E-ABB7-AC347AE69B03}"/>
              </a:ext>
            </a:extLst>
          </p:cNvPr>
          <p:cNvCxnSpPr/>
          <p:nvPr/>
        </p:nvCxnSpPr>
        <p:spPr>
          <a:xfrm>
            <a:off x="2821390" y="2063237"/>
            <a:ext cx="0" cy="71955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ipse 11">
            <a:extLst>
              <a:ext uri="{FF2B5EF4-FFF2-40B4-BE49-F238E27FC236}">
                <a16:creationId xmlns:a16="http://schemas.microsoft.com/office/drawing/2014/main" id="{C1AC73C2-5DA1-1A46-B4D3-9F9C3185821A}"/>
              </a:ext>
            </a:extLst>
          </p:cNvPr>
          <p:cNvSpPr/>
          <p:nvPr/>
        </p:nvSpPr>
        <p:spPr>
          <a:xfrm>
            <a:off x="2246907" y="1179048"/>
            <a:ext cx="1148965" cy="1148965"/>
          </a:xfrm>
          <a:prstGeom prst="ellipse">
            <a:avLst/>
          </a:prstGeom>
          <a:solidFill>
            <a:srgbClr val="0070C0"/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1 Título">
            <a:extLst>
              <a:ext uri="{FF2B5EF4-FFF2-40B4-BE49-F238E27FC236}">
                <a16:creationId xmlns:a16="http://schemas.microsoft.com/office/drawing/2014/main" id="{7A5BED0D-2E4C-704E-9D87-3B60CA17C7F9}"/>
              </a:ext>
            </a:extLst>
          </p:cNvPr>
          <p:cNvSpPr txBox="1">
            <a:spLocks/>
          </p:cNvSpPr>
          <p:nvPr/>
        </p:nvSpPr>
        <p:spPr bwMode="auto">
          <a:xfrm>
            <a:off x="140683" y="103159"/>
            <a:ext cx="7855297" cy="70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CL" altLang="es-CL" sz="2600" b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Atenciones Ciudadanas durante el año 2018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FB5D2B89-D5F0-2347-BB06-A42A70D3D808}"/>
              </a:ext>
            </a:extLst>
          </p:cNvPr>
          <p:cNvSpPr/>
          <p:nvPr/>
        </p:nvSpPr>
        <p:spPr>
          <a:xfrm>
            <a:off x="2239718" y="1499344"/>
            <a:ext cx="1140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2017</a:t>
            </a:r>
            <a:endParaRPr lang="es-CL" sz="2800" dirty="0">
              <a:solidFill>
                <a:schemeClr val="bg1"/>
              </a:solidFill>
            </a:endParaRPr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3065F9D4-B7EE-E541-AB71-FF435ED3A01A}"/>
              </a:ext>
            </a:extLst>
          </p:cNvPr>
          <p:cNvSpPr/>
          <p:nvPr/>
        </p:nvSpPr>
        <p:spPr>
          <a:xfrm>
            <a:off x="1335478" y="2683679"/>
            <a:ext cx="2971824" cy="995902"/>
          </a:xfrm>
          <a:prstGeom prst="roundRect">
            <a:avLst>
              <a:gd name="adj" fmla="val 47220"/>
            </a:avLst>
          </a:prstGeom>
          <a:solidFill>
            <a:srgbClr val="0070C0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D00D846-AAFB-C64F-9B09-527729788FDB}"/>
              </a:ext>
            </a:extLst>
          </p:cNvPr>
          <p:cNvSpPr/>
          <p:nvPr/>
        </p:nvSpPr>
        <p:spPr>
          <a:xfrm>
            <a:off x="1671038" y="2782790"/>
            <a:ext cx="239729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de Atenciones</a:t>
            </a:r>
          </a:p>
          <a:p>
            <a:pPr algn="ctr"/>
            <a:r>
              <a:rPr lang="es-CL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319.237</a:t>
            </a: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24905019-67AB-B846-881F-2D20497A3E51}"/>
              </a:ext>
            </a:extLst>
          </p:cNvPr>
          <p:cNvCxnSpPr/>
          <p:nvPr/>
        </p:nvCxnSpPr>
        <p:spPr>
          <a:xfrm>
            <a:off x="6277221" y="2063237"/>
            <a:ext cx="0" cy="71955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ipse 24">
            <a:extLst>
              <a:ext uri="{FF2B5EF4-FFF2-40B4-BE49-F238E27FC236}">
                <a16:creationId xmlns:a16="http://schemas.microsoft.com/office/drawing/2014/main" id="{1D11CCE7-F433-D640-A5FB-86E80C7C35D8}"/>
              </a:ext>
            </a:extLst>
          </p:cNvPr>
          <p:cNvSpPr/>
          <p:nvPr/>
        </p:nvSpPr>
        <p:spPr>
          <a:xfrm>
            <a:off x="5702738" y="1179048"/>
            <a:ext cx="1148965" cy="1148965"/>
          </a:xfrm>
          <a:prstGeom prst="ellipse">
            <a:avLst/>
          </a:prstGeom>
          <a:solidFill>
            <a:srgbClr val="C00000"/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88AF73BE-8B6C-BA49-A932-D14FED06C1DD}"/>
              </a:ext>
            </a:extLst>
          </p:cNvPr>
          <p:cNvSpPr/>
          <p:nvPr/>
        </p:nvSpPr>
        <p:spPr>
          <a:xfrm>
            <a:off x="5695549" y="1499344"/>
            <a:ext cx="1140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2018</a:t>
            </a:r>
            <a:endParaRPr lang="es-CL" sz="2800" dirty="0">
              <a:solidFill>
                <a:schemeClr val="bg1"/>
              </a:solidFill>
            </a:endParaRPr>
          </a:p>
        </p:txBody>
      </p:sp>
      <p:sp>
        <p:nvSpPr>
          <p:cNvPr id="27" name="Rectángulo redondeado 26">
            <a:extLst>
              <a:ext uri="{FF2B5EF4-FFF2-40B4-BE49-F238E27FC236}">
                <a16:creationId xmlns:a16="http://schemas.microsoft.com/office/drawing/2014/main" id="{6CEC4FCE-6128-3844-91C7-1CF2964408F6}"/>
              </a:ext>
            </a:extLst>
          </p:cNvPr>
          <p:cNvSpPr/>
          <p:nvPr/>
        </p:nvSpPr>
        <p:spPr>
          <a:xfrm>
            <a:off x="4791309" y="2683679"/>
            <a:ext cx="2971824" cy="995902"/>
          </a:xfrm>
          <a:prstGeom prst="roundRect">
            <a:avLst>
              <a:gd name="adj" fmla="val 47220"/>
            </a:avLst>
          </a:prstGeom>
          <a:solidFill>
            <a:srgbClr val="C00000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2D311FB-BF19-5D42-906E-350376EC3838}"/>
              </a:ext>
            </a:extLst>
          </p:cNvPr>
          <p:cNvSpPr/>
          <p:nvPr/>
        </p:nvSpPr>
        <p:spPr>
          <a:xfrm>
            <a:off x="5078573" y="2811835"/>
            <a:ext cx="239729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de Atenciones</a:t>
            </a:r>
          </a:p>
          <a:p>
            <a:pPr algn="ctr"/>
            <a:r>
              <a:rPr lang="es-CL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335.225</a:t>
            </a:r>
          </a:p>
        </p:txBody>
      </p:sp>
    </p:spTree>
    <p:extLst>
      <p:ext uri="{BB962C8B-B14F-4D97-AF65-F5344CB8AC3E}">
        <p14:creationId xmlns:p14="http://schemas.microsoft.com/office/powerpoint/2010/main" val="174263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n 31">
            <a:extLst>
              <a:ext uri="{FF2B5EF4-FFF2-40B4-BE49-F238E27FC236}">
                <a16:creationId xmlns:a16="http://schemas.microsoft.com/office/drawing/2014/main" id="{BB6AD968-778A-234B-9FFC-F7C2537591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3" name="1 Título">
            <a:extLst>
              <a:ext uri="{FF2B5EF4-FFF2-40B4-BE49-F238E27FC236}">
                <a16:creationId xmlns:a16="http://schemas.microsoft.com/office/drawing/2014/main" id="{405BD4D2-1989-4646-9FB5-43A9D7E72375}"/>
              </a:ext>
            </a:extLst>
          </p:cNvPr>
          <p:cNvSpPr txBox="1">
            <a:spLocks/>
          </p:cNvSpPr>
          <p:nvPr/>
        </p:nvSpPr>
        <p:spPr bwMode="auto">
          <a:xfrm>
            <a:off x="140683" y="103159"/>
            <a:ext cx="7855297" cy="70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CL" altLang="es-CL" sz="2600" b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Atenciones Ciudadanas por canal</a:t>
            </a:r>
          </a:p>
          <a:p>
            <a:pPr algn="l">
              <a:lnSpc>
                <a:spcPct val="100000"/>
              </a:lnSpc>
            </a:pPr>
            <a:r>
              <a:rPr lang="es-CL" altLang="es-CL" sz="2600" b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durante el año 2018</a:t>
            </a:r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1D587296-EFAB-FF45-9496-27292E213498}"/>
              </a:ext>
            </a:extLst>
          </p:cNvPr>
          <p:cNvSpPr/>
          <p:nvPr/>
        </p:nvSpPr>
        <p:spPr>
          <a:xfrm>
            <a:off x="0" y="1023142"/>
            <a:ext cx="9144000" cy="54641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0156875-79F4-3549-ACBA-E3BB09FAA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424" y="3065803"/>
            <a:ext cx="5796776" cy="3425367"/>
          </a:xfrm>
          <a:prstGeom prst="rect">
            <a:avLst/>
          </a:prstGeom>
        </p:spPr>
      </p:pic>
      <p:sp>
        <p:nvSpPr>
          <p:cNvPr id="46" name="Rectángulo 45">
            <a:extLst>
              <a:ext uri="{FF2B5EF4-FFF2-40B4-BE49-F238E27FC236}">
                <a16:creationId xmlns:a16="http://schemas.microsoft.com/office/drawing/2014/main" id="{EE045B1F-4CAB-5347-890D-EFC97CB67EB3}"/>
              </a:ext>
            </a:extLst>
          </p:cNvPr>
          <p:cNvSpPr/>
          <p:nvPr/>
        </p:nvSpPr>
        <p:spPr>
          <a:xfrm>
            <a:off x="464817" y="2595122"/>
            <a:ext cx="145784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71.237</a:t>
            </a:r>
            <a:endParaRPr lang="es-CL" sz="3200" dirty="0">
              <a:solidFill>
                <a:schemeClr val="bg1"/>
              </a:solidFill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E3BB3691-1C4F-1049-BE93-04C39A5D8E39}"/>
              </a:ext>
            </a:extLst>
          </p:cNvPr>
          <p:cNvSpPr/>
          <p:nvPr/>
        </p:nvSpPr>
        <p:spPr>
          <a:xfrm>
            <a:off x="2306263" y="1158046"/>
            <a:ext cx="174539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103.162</a:t>
            </a:r>
            <a:endParaRPr lang="es-CL" sz="3200" dirty="0">
              <a:solidFill>
                <a:schemeClr val="bg1"/>
              </a:solidFill>
            </a:endParaRP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7214C535-3C64-9F49-95D2-FCCCE4EBCA19}"/>
              </a:ext>
            </a:extLst>
          </p:cNvPr>
          <p:cNvSpPr/>
          <p:nvPr/>
        </p:nvSpPr>
        <p:spPr>
          <a:xfrm>
            <a:off x="4676456" y="1484518"/>
            <a:ext cx="16260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Atenciones Call Center</a:t>
            </a:r>
            <a:endParaRPr lang="es-CL" sz="2000" dirty="0">
              <a:solidFill>
                <a:schemeClr val="bg1"/>
              </a:solidFill>
            </a:endParaRP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DD6472F3-86E0-CD41-9AAB-ABAD79025BAC}"/>
              </a:ext>
            </a:extLst>
          </p:cNvPr>
          <p:cNvSpPr/>
          <p:nvPr/>
        </p:nvSpPr>
        <p:spPr>
          <a:xfrm>
            <a:off x="4676456" y="1023142"/>
            <a:ext cx="183242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133.978</a:t>
            </a:r>
            <a:endParaRPr lang="es-CL" sz="3200" dirty="0">
              <a:solidFill>
                <a:schemeClr val="bg1"/>
              </a:solidFill>
            </a:endParaRP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C5CD8FBA-F28C-9C43-8F4C-5C509E64F081}"/>
              </a:ext>
            </a:extLst>
          </p:cNvPr>
          <p:cNvSpPr/>
          <p:nvPr/>
        </p:nvSpPr>
        <p:spPr>
          <a:xfrm>
            <a:off x="464817" y="3051208"/>
            <a:ext cx="169629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Atenciones </a:t>
            </a:r>
          </a:p>
          <a:p>
            <a:r>
              <a:rPr lang="es-CL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presenciales </a:t>
            </a:r>
          </a:p>
          <a:p>
            <a:r>
              <a:rPr lang="es-CL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RM</a:t>
            </a: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7B5E748C-4075-444B-B706-ABCA45140875}"/>
              </a:ext>
            </a:extLst>
          </p:cNvPr>
          <p:cNvSpPr/>
          <p:nvPr/>
        </p:nvSpPr>
        <p:spPr>
          <a:xfrm>
            <a:off x="6893166" y="2030054"/>
            <a:ext cx="18510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Atención WEB</a:t>
            </a:r>
            <a:endParaRPr lang="es-CL" sz="2000" dirty="0">
              <a:solidFill>
                <a:schemeClr val="bg1"/>
              </a:solidFill>
            </a:endParaRP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0F972EE2-10F9-CA45-B3A6-CD9F7398FDD9}"/>
              </a:ext>
            </a:extLst>
          </p:cNvPr>
          <p:cNvSpPr/>
          <p:nvPr/>
        </p:nvSpPr>
        <p:spPr>
          <a:xfrm>
            <a:off x="6893166" y="1592870"/>
            <a:ext cx="148611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12.594</a:t>
            </a:r>
            <a:endParaRPr lang="es-CL" sz="3200" dirty="0">
              <a:solidFill>
                <a:schemeClr val="bg1"/>
              </a:solidFill>
            </a:endParaRPr>
          </a:p>
        </p:txBody>
      </p:sp>
      <p:sp>
        <p:nvSpPr>
          <p:cNvPr id="84" name="Rectángulo 83">
            <a:extLst>
              <a:ext uri="{FF2B5EF4-FFF2-40B4-BE49-F238E27FC236}">
                <a16:creationId xmlns:a16="http://schemas.microsoft.com/office/drawing/2014/main" id="{DA50181C-5A53-6545-935F-99426EE39C09}"/>
              </a:ext>
            </a:extLst>
          </p:cNvPr>
          <p:cNvSpPr/>
          <p:nvPr/>
        </p:nvSpPr>
        <p:spPr>
          <a:xfrm>
            <a:off x="7379766" y="3753455"/>
            <a:ext cx="16390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ChileAtiende</a:t>
            </a:r>
            <a:endParaRPr lang="es-CL" sz="2000" dirty="0">
              <a:solidFill>
                <a:schemeClr val="bg1"/>
              </a:solidFill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C5CD8FBA-F28C-9C43-8F4C-5C509E64F081}"/>
              </a:ext>
            </a:extLst>
          </p:cNvPr>
          <p:cNvSpPr/>
          <p:nvPr/>
        </p:nvSpPr>
        <p:spPr>
          <a:xfrm>
            <a:off x="2306263" y="1632279"/>
            <a:ext cx="17538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Atenciones </a:t>
            </a:r>
          </a:p>
          <a:p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es-CL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resenciales Regiones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0F972EE2-10F9-CA45-B3A6-CD9F7398FDD9}"/>
              </a:ext>
            </a:extLst>
          </p:cNvPr>
          <p:cNvSpPr/>
          <p:nvPr/>
        </p:nvSpPr>
        <p:spPr>
          <a:xfrm>
            <a:off x="7379765" y="3278583"/>
            <a:ext cx="16390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14.254</a:t>
            </a:r>
            <a:endParaRPr lang="es-CL" sz="3200" dirty="0">
              <a:solidFill>
                <a:schemeClr val="bg1"/>
              </a:solidFill>
            </a:endParaRPr>
          </a:p>
        </p:txBody>
      </p:sp>
      <p:cxnSp>
        <p:nvCxnSpPr>
          <p:cNvPr id="14" name="Conector angular 13">
            <a:extLst>
              <a:ext uri="{FF2B5EF4-FFF2-40B4-BE49-F238E27FC236}">
                <a16:creationId xmlns:a16="http://schemas.microsoft.com/office/drawing/2014/main" id="{B598C65D-78D0-F04F-877A-1E4FF707A8CC}"/>
              </a:ext>
            </a:extLst>
          </p:cNvPr>
          <p:cNvCxnSpPr>
            <a:cxnSpLocks/>
          </p:cNvCxnSpPr>
          <p:nvPr/>
        </p:nvCxnSpPr>
        <p:spPr>
          <a:xfrm rot="16200000" flipH="1">
            <a:off x="1553791" y="2207567"/>
            <a:ext cx="1598079" cy="368683"/>
          </a:xfrm>
          <a:prstGeom prst="bentConnector3">
            <a:avLst>
              <a:gd name="adj1" fmla="val 99873"/>
            </a:avLst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3">
            <a:extLst>
              <a:ext uri="{FF2B5EF4-FFF2-40B4-BE49-F238E27FC236}">
                <a16:creationId xmlns:a16="http://schemas.microsoft.com/office/drawing/2014/main" id="{BF531543-25E9-D048-A9E7-5489C9185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9601" y="1359299"/>
            <a:ext cx="248180" cy="246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" name="Conector angular 40">
            <a:extLst>
              <a:ext uri="{FF2B5EF4-FFF2-40B4-BE49-F238E27FC236}">
                <a16:creationId xmlns:a16="http://schemas.microsoft.com/office/drawing/2014/main" id="{4D707078-E289-B346-94E7-A8CB6D8B9F51}"/>
              </a:ext>
            </a:extLst>
          </p:cNvPr>
          <p:cNvCxnSpPr>
            <a:cxnSpLocks/>
          </p:cNvCxnSpPr>
          <p:nvPr/>
        </p:nvCxnSpPr>
        <p:spPr>
          <a:xfrm rot="16200000" flipH="1">
            <a:off x="233458" y="3092855"/>
            <a:ext cx="1610235" cy="1395696"/>
          </a:xfrm>
          <a:prstGeom prst="bentConnector3">
            <a:avLst>
              <a:gd name="adj1" fmla="val 99880"/>
            </a:avLst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n 13">
            <a:extLst>
              <a:ext uri="{FF2B5EF4-FFF2-40B4-BE49-F238E27FC236}">
                <a16:creationId xmlns:a16="http://schemas.microsoft.com/office/drawing/2014/main" id="{7751FEB0-E4FA-C44D-A0F6-B0D8E4C64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637" y="2764171"/>
            <a:ext cx="248180" cy="246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Conector angular 49">
            <a:extLst>
              <a:ext uri="{FF2B5EF4-FFF2-40B4-BE49-F238E27FC236}">
                <a16:creationId xmlns:a16="http://schemas.microsoft.com/office/drawing/2014/main" id="{1C87D4C0-D9B6-5F49-BFE2-EE09600FB3D2}"/>
              </a:ext>
            </a:extLst>
          </p:cNvPr>
          <p:cNvCxnSpPr>
            <a:cxnSpLocks/>
          </p:cNvCxnSpPr>
          <p:nvPr/>
        </p:nvCxnSpPr>
        <p:spPr>
          <a:xfrm rot="16200000" flipH="1">
            <a:off x="4205550" y="1683918"/>
            <a:ext cx="1290093" cy="637953"/>
          </a:xfrm>
          <a:prstGeom prst="bentConnector3">
            <a:avLst>
              <a:gd name="adj1" fmla="val 99807"/>
            </a:avLst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n 13">
            <a:extLst>
              <a:ext uri="{FF2B5EF4-FFF2-40B4-BE49-F238E27FC236}">
                <a16:creationId xmlns:a16="http://schemas.microsoft.com/office/drawing/2014/main" id="{BB6B8CEB-B8B2-1C47-AD35-BBC6F526F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7530" y="1192191"/>
            <a:ext cx="248180" cy="246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" name="Conector angular 50">
            <a:extLst>
              <a:ext uri="{FF2B5EF4-FFF2-40B4-BE49-F238E27FC236}">
                <a16:creationId xmlns:a16="http://schemas.microsoft.com/office/drawing/2014/main" id="{923A5DD1-A05D-0F49-A002-83FD50136E6F}"/>
              </a:ext>
            </a:extLst>
          </p:cNvPr>
          <p:cNvCxnSpPr>
            <a:cxnSpLocks/>
          </p:cNvCxnSpPr>
          <p:nvPr/>
        </p:nvCxnSpPr>
        <p:spPr>
          <a:xfrm rot="5400000">
            <a:off x="5902176" y="2465644"/>
            <a:ext cx="1414872" cy="347613"/>
          </a:xfrm>
          <a:prstGeom prst="bentConnector3">
            <a:avLst>
              <a:gd name="adj1" fmla="val 99609"/>
            </a:avLst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n 13">
            <a:extLst>
              <a:ext uri="{FF2B5EF4-FFF2-40B4-BE49-F238E27FC236}">
                <a16:creationId xmlns:a16="http://schemas.microsoft.com/office/drawing/2014/main" id="{679802DE-27FD-BA47-A420-3CF6BB750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0336" y="1774517"/>
            <a:ext cx="248180" cy="246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4" name="Conector angular 53">
            <a:extLst>
              <a:ext uri="{FF2B5EF4-FFF2-40B4-BE49-F238E27FC236}">
                <a16:creationId xmlns:a16="http://schemas.microsoft.com/office/drawing/2014/main" id="{794BDB39-579A-8740-A69D-B6BDD94A3B10}"/>
              </a:ext>
            </a:extLst>
          </p:cNvPr>
          <p:cNvCxnSpPr>
            <a:cxnSpLocks/>
          </p:cNvCxnSpPr>
          <p:nvPr/>
        </p:nvCxnSpPr>
        <p:spPr>
          <a:xfrm rot="5400000">
            <a:off x="6766791" y="3940507"/>
            <a:ext cx="785845" cy="205993"/>
          </a:xfrm>
          <a:prstGeom prst="bentConnector3">
            <a:avLst>
              <a:gd name="adj1" fmla="val 100227"/>
            </a:avLst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n 13">
            <a:extLst>
              <a:ext uri="{FF2B5EF4-FFF2-40B4-BE49-F238E27FC236}">
                <a16:creationId xmlns:a16="http://schemas.microsoft.com/office/drawing/2014/main" id="{E2498353-8F43-E344-B335-9718AEC4A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1586" y="3470340"/>
            <a:ext cx="248180" cy="246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140C7797-549C-2C41-A3AB-0F29779CC752}"/>
              </a:ext>
            </a:extLst>
          </p:cNvPr>
          <p:cNvSpPr/>
          <p:nvPr/>
        </p:nvSpPr>
        <p:spPr>
          <a:xfrm>
            <a:off x="448671" y="4003204"/>
            <a:ext cx="2005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21,25%</a:t>
            </a:r>
            <a:endParaRPr lang="es-CL" sz="2400" dirty="0">
              <a:solidFill>
                <a:srgbClr val="FFFF00"/>
              </a:solidFill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19B3B51E-9828-1E4B-814C-409FA623C6F8}"/>
              </a:ext>
            </a:extLst>
          </p:cNvPr>
          <p:cNvSpPr/>
          <p:nvPr/>
        </p:nvSpPr>
        <p:spPr>
          <a:xfrm>
            <a:off x="2326390" y="2605059"/>
            <a:ext cx="2005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30,77%</a:t>
            </a:r>
            <a:endParaRPr lang="es-CL" sz="2400" dirty="0">
              <a:solidFill>
                <a:srgbClr val="FFFF00"/>
              </a:solidFill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B0D2F29C-DBAD-094B-86B9-2FEA64F2C0A2}"/>
              </a:ext>
            </a:extLst>
          </p:cNvPr>
          <p:cNvSpPr/>
          <p:nvPr/>
        </p:nvSpPr>
        <p:spPr>
          <a:xfrm>
            <a:off x="4695404" y="2104030"/>
            <a:ext cx="15362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39,97%</a:t>
            </a:r>
            <a:endParaRPr lang="es-CL" sz="2400" dirty="0">
              <a:solidFill>
                <a:srgbClr val="FFFF00"/>
              </a:solidFill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1A8CA49B-43EF-AC4E-B06D-9EC8ADCE2401}"/>
              </a:ext>
            </a:extLst>
          </p:cNvPr>
          <p:cNvSpPr/>
          <p:nvPr/>
        </p:nvSpPr>
        <p:spPr>
          <a:xfrm>
            <a:off x="6894658" y="2347826"/>
            <a:ext cx="12770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3,76%</a:t>
            </a:r>
            <a:endParaRPr lang="es-CL" sz="2400" dirty="0">
              <a:solidFill>
                <a:srgbClr val="FFFF00"/>
              </a:solidFill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D36C61C1-DAED-BF41-98E0-0EF3085A27F4}"/>
              </a:ext>
            </a:extLst>
          </p:cNvPr>
          <p:cNvSpPr/>
          <p:nvPr/>
        </p:nvSpPr>
        <p:spPr>
          <a:xfrm>
            <a:off x="7393832" y="4090825"/>
            <a:ext cx="14271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4,25%</a:t>
            </a:r>
            <a:endParaRPr lang="es-CL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148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60B562CD-ADDD-D746-8793-972BE79FD4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562A28A6-19C5-A643-A895-F7E5B2FCBA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87" y="1228479"/>
            <a:ext cx="2730264" cy="3188032"/>
          </a:xfrm>
          <a:prstGeom prst="rect">
            <a:avLst/>
          </a:prstGeom>
          <a:effectLst>
            <a:outerShdw blurRad="2540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63EE16B4-DCEA-DD4E-AD5F-7CBCD1C91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60812">
            <a:off x="523805" y="3132221"/>
            <a:ext cx="2876663" cy="3358977"/>
          </a:xfrm>
          <a:prstGeom prst="rect">
            <a:avLst/>
          </a:prstGeom>
          <a:effectLst>
            <a:outerShdw blurRad="2540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Redondear rectángulo de esquina diagonal 25"/>
          <p:cNvSpPr/>
          <p:nvPr/>
        </p:nvSpPr>
        <p:spPr>
          <a:xfrm>
            <a:off x="6191981" y="5001564"/>
            <a:ext cx="2308993" cy="1215647"/>
          </a:xfrm>
          <a:prstGeom prst="round2DiagRect">
            <a:avLst/>
          </a:prstGeom>
          <a:solidFill>
            <a:srgbClr val="FD600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 </a:t>
            </a:r>
          </a:p>
        </p:txBody>
      </p:sp>
      <p:sp>
        <p:nvSpPr>
          <p:cNvPr id="4" name="1 Título">
            <a:extLst>
              <a:ext uri="{FF2B5EF4-FFF2-40B4-BE49-F238E27FC236}">
                <a16:creationId xmlns:a16="http://schemas.microsoft.com/office/drawing/2014/main" id="{91274CC6-76C9-8E4A-A77B-16D7E1096A9B}"/>
              </a:ext>
            </a:extLst>
          </p:cNvPr>
          <p:cNvSpPr txBox="1">
            <a:spLocks/>
          </p:cNvSpPr>
          <p:nvPr/>
        </p:nvSpPr>
        <p:spPr bwMode="auto">
          <a:xfrm>
            <a:off x="183687" y="113618"/>
            <a:ext cx="7447568" cy="70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CL" altLang="es-CL" sz="2400" b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Regulaciones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531413" y="5118798"/>
            <a:ext cx="20468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altLang="es-CL" sz="2000" b="1" dirty="0">
                <a:solidFill>
                  <a:srgbClr val="FFFFFF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Seguridad y Salud en el Trabajo</a:t>
            </a:r>
            <a:endParaRPr lang="es-ES" sz="2000" dirty="0">
              <a:solidFill>
                <a:srgbClr val="FFFFFF"/>
              </a:solidFill>
            </a:endParaRPr>
          </a:p>
        </p:txBody>
      </p:sp>
      <p:sp>
        <p:nvSpPr>
          <p:cNvPr id="15" name="Redondear rectángulo de esquina diagonal 14"/>
          <p:cNvSpPr/>
          <p:nvPr/>
        </p:nvSpPr>
        <p:spPr>
          <a:xfrm>
            <a:off x="6191980" y="3373578"/>
            <a:ext cx="2308993" cy="930653"/>
          </a:xfrm>
          <a:prstGeom prst="round2Diag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6504002" y="3496604"/>
            <a:ext cx="15462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altLang="es-CL" sz="2000" b="1" dirty="0">
                <a:solidFill>
                  <a:schemeClr val="bg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Beneficios Sociales</a:t>
            </a:r>
            <a:endParaRPr lang="es-ES" sz="2000" dirty="0">
              <a:solidFill>
                <a:schemeClr val="bg1"/>
              </a:solidFill>
            </a:endParaRPr>
          </a:p>
        </p:txBody>
      </p:sp>
      <p:cxnSp>
        <p:nvCxnSpPr>
          <p:cNvPr id="12" name="Conector angular 11">
            <a:extLst>
              <a:ext uri="{FF2B5EF4-FFF2-40B4-BE49-F238E27FC236}">
                <a16:creationId xmlns:a16="http://schemas.microsoft.com/office/drawing/2014/main" id="{BDEEB78B-3A91-F94E-BD6B-3C4CE9A0E08F}"/>
              </a:ext>
            </a:extLst>
          </p:cNvPr>
          <p:cNvCxnSpPr>
            <a:cxnSpLocks/>
          </p:cNvCxnSpPr>
          <p:nvPr/>
        </p:nvCxnSpPr>
        <p:spPr>
          <a:xfrm rot="10800000" flipV="1">
            <a:off x="4617575" y="3681720"/>
            <a:ext cx="1694189" cy="734790"/>
          </a:xfrm>
          <a:prstGeom prst="bentConnector3">
            <a:avLst>
              <a:gd name="adj1" fmla="val 73566"/>
            </a:avLst>
          </a:prstGeom>
          <a:ln w="12700">
            <a:solidFill>
              <a:srgbClr val="A200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angular 24">
            <a:extLst>
              <a:ext uri="{FF2B5EF4-FFF2-40B4-BE49-F238E27FC236}">
                <a16:creationId xmlns:a16="http://schemas.microsoft.com/office/drawing/2014/main" id="{9018A17F-930D-C84F-9AA5-A81EB34C5E97}"/>
              </a:ext>
            </a:extLst>
          </p:cNvPr>
          <p:cNvCxnSpPr>
            <a:cxnSpLocks/>
            <a:stCxn id="28" idx="2"/>
          </p:cNvCxnSpPr>
          <p:nvPr/>
        </p:nvCxnSpPr>
        <p:spPr>
          <a:xfrm rot="10800000">
            <a:off x="4830501" y="4811710"/>
            <a:ext cx="1481263" cy="505163"/>
          </a:xfrm>
          <a:prstGeom prst="bentConnector3">
            <a:avLst>
              <a:gd name="adj1" fmla="val 85648"/>
            </a:avLst>
          </a:prstGeom>
          <a:ln w="12700">
            <a:solidFill>
              <a:srgbClr val="A200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id="{35D2CFFD-D253-104E-8ED9-BC195A17B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3682" y="1045138"/>
            <a:ext cx="3468972" cy="4025491"/>
          </a:xfrm>
          <a:prstGeom prst="rect">
            <a:avLst/>
          </a:prstGeom>
        </p:spPr>
      </p:pic>
      <p:sp>
        <p:nvSpPr>
          <p:cNvPr id="16" name="1 Título">
            <a:extLst>
              <a:ext uri="{FF2B5EF4-FFF2-40B4-BE49-F238E27FC236}">
                <a16:creationId xmlns:a16="http://schemas.microsoft.com/office/drawing/2014/main" id="{46202709-34A6-9B49-AA3A-C42B309290D2}"/>
              </a:ext>
            </a:extLst>
          </p:cNvPr>
          <p:cNvSpPr txBox="1">
            <a:spLocks/>
          </p:cNvSpPr>
          <p:nvPr/>
        </p:nvSpPr>
        <p:spPr bwMode="auto">
          <a:xfrm>
            <a:off x="3815197" y="1667162"/>
            <a:ext cx="2264524" cy="55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CL" altLang="es-CL" sz="2800" b="1" dirty="0">
                <a:solidFill>
                  <a:schemeClr val="bg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Circulares</a:t>
            </a:r>
          </a:p>
        </p:txBody>
      </p:sp>
      <p:sp>
        <p:nvSpPr>
          <p:cNvPr id="22" name="1 Título">
            <a:extLst>
              <a:ext uri="{FF2B5EF4-FFF2-40B4-BE49-F238E27FC236}">
                <a16:creationId xmlns:a16="http://schemas.microsoft.com/office/drawing/2014/main" id="{56982006-44E0-9B48-B4FE-F542E1F77B43}"/>
              </a:ext>
            </a:extLst>
          </p:cNvPr>
          <p:cNvSpPr txBox="1">
            <a:spLocks/>
          </p:cNvSpPr>
          <p:nvPr/>
        </p:nvSpPr>
        <p:spPr bwMode="auto">
          <a:xfrm>
            <a:off x="4498575" y="3995091"/>
            <a:ext cx="897767" cy="84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CL" altLang="es-CL" sz="4400" b="1" dirty="0">
                <a:solidFill>
                  <a:schemeClr val="bg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58</a:t>
            </a:r>
          </a:p>
        </p:txBody>
      </p:sp>
      <p:sp>
        <p:nvSpPr>
          <p:cNvPr id="13" name="Pentágono 12"/>
          <p:cNvSpPr/>
          <p:nvPr/>
        </p:nvSpPr>
        <p:spPr>
          <a:xfrm>
            <a:off x="2287195" y="1609558"/>
            <a:ext cx="1591937" cy="699985"/>
          </a:xfrm>
          <a:prstGeom prst="homePlate">
            <a:avLst/>
          </a:prstGeom>
          <a:solidFill>
            <a:srgbClr val="AF3389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2392971" y="1667162"/>
            <a:ext cx="1095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altLang="es-CL" sz="3200" b="1" dirty="0">
                <a:solidFill>
                  <a:srgbClr val="FFFFFF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2018</a:t>
            </a:r>
            <a:endParaRPr lang="es-ES" sz="3200" dirty="0">
              <a:solidFill>
                <a:srgbClr val="FFFFFF"/>
              </a:solidFill>
            </a:endParaRPr>
          </a:p>
        </p:txBody>
      </p:sp>
      <p:sp>
        <p:nvSpPr>
          <p:cNvPr id="28" name="Elipse 27"/>
          <p:cNvSpPr/>
          <p:nvPr/>
        </p:nvSpPr>
        <p:spPr>
          <a:xfrm>
            <a:off x="6311763" y="5220752"/>
            <a:ext cx="192239" cy="192239"/>
          </a:xfrm>
          <a:prstGeom prst="ellipse">
            <a:avLst/>
          </a:prstGeom>
          <a:solidFill>
            <a:srgbClr val="A20003"/>
          </a:solidFill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117B1CBE-48ED-2947-8191-D49DF3EBFC22}"/>
              </a:ext>
            </a:extLst>
          </p:cNvPr>
          <p:cNvSpPr/>
          <p:nvPr/>
        </p:nvSpPr>
        <p:spPr>
          <a:xfrm>
            <a:off x="6306229" y="3576286"/>
            <a:ext cx="192239" cy="192239"/>
          </a:xfrm>
          <a:prstGeom prst="ellipse">
            <a:avLst/>
          </a:prstGeom>
          <a:solidFill>
            <a:srgbClr val="A20003"/>
          </a:solidFill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6311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:a16="http://schemas.microsoft.com/office/drawing/2014/main" id="{F21FC278-E47E-5C46-9FC9-C26C3AF267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1" name="Redondear rectángulo de esquina diagonal 40"/>
          <p:cNvSpPr/>
          <p:nvPr/>
        </p:nvSpPr>
        <p:spPr>
          <a:xfrm>
            <a:off x="3861584" y="4935730"/>
            <a:ext cx="4704793" cy="741060"/>
          </a:xfrm>
          <a:prstGeom prst="round2Diag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Redondear rectángulo de esquina diagonal 39"/>
          <p:cNvSpPr/>
          <p:nvPr/>
        </p:nvSpPr>
        <p:spPr>
          <a:xfrm>
            <a:off x="3861584" y="3901418"/>
            <a:ext cx="4704793" cy="890262"/>
          </a:xfrm>
          <a:prstGeom prst="round2Diag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dondear rectángulo de esquina diagonal 38"/>
          <p:cNvSpPr/>
          <p:nvPr/>
        </p:nvSpPr>
        <p:spPr>
          <a:xfrm>
            <a:off x="3861584" y="2468337"/>
            <a:ext cx="4704793" cy="1309956"/>
          </a:xfrm>
          <a:prstGeom prst="round2Diag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dondear rectángulo de esquina diagonal 37"/>
          <p:cNvSpPr/>
          <p:nvPr/>
        </p:nvSpPr>
        <p:spPr>
          <a:xfrm>
            <a:off x="3861584" y="1122962"/>
            <a:ext cx="4704793" cy="1192975"/>
          </a:xfrm>
          <a:prstGeom prst="round2Diag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 Título">
            <a:extLst>
              <a:ext uri="{FF2B5EF4-FFF2-40B4-BE49-F238E27FC236}">
                <a16:creationId xmlns:a16="http://schemas.microsoft.com/office/drawing/2014/main" id="{56590D9E-6C61-2D4B-B165-7A583A7BF8D7}"/>
              </a:ext>
            </a:extLst>
          </p:cNvPr>
          <p:cNvSpPr txBox="1">
            <a:spLocks/>
          </p:cNvSpPr>
          <p:nvPr/>
        </p:nvSpPr>
        <p:spPr bwMode="auto">
          <a:xfrm>
            <a:off x="4219953" y="1246984"/>
            <a:ext cx="4410639" cy="462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CL" altLang="es-CL" sz="2800" b="1" dirty="0">
                <a:solidFill>
                  <a:srgbClr val="FFFFFF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Compendio de Normas Ley 16.744, 9 libros (23)</a:t>
            </a:r>
          </a:p>
          <a:p>
            <a:pPr algn="l">
              <a:lnSpc>
                <a:spcPct val="100000"/>
              </a:lnSpc>
            </a:pPr>
            <a:endParaRPr lang="es-CL" altLang="es-CL" sz="2400" dirty="0">
              <a:solidFill>
                <a:srgbClr val="FFFFFF"/>
              </a:solidFill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s-CL" altLang="es-CL" sz="2400" dirty="0">
                <a:solidFill>
                  <a:srgbClr val="FFFFFF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Normativa Ley que elimina la diferencia entre Obrero y Empleado.</a:t>
            </a:r>
          </a:p>
          <a:p>
            <a:pPr algn="l">
              <a:lnSpc>
                <a:spcPct val="100000"/>
              </a:lnSpc>
            </a:pPr>
            <a:endParaRPr lang="es-CL" altLang="es-CL" sz="2400" dirty="0">
              <a:solidFill>
                <a:srgbClr val="FFFFFF"/>
              </a:solidFill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s-CL" altLang="es-CL" sz="2400" dirty="0">
                <a:solidFill>
                  <a:srgbClr val="FFFFFF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Vigilancia y Salud Puestos Pesados.</a:t>
            </a:r>
          </a:p>
          <a:p>
            <a:pPr algn="l">
              <a:lnSpc>
                <a:spcPct val="100000"/>
              </a:lnSpc>
            </a:pPr>
            <a:endParaRPr lang="es-CL" altLang="es-CL" sz="2400" dirty="0">
              <a:solidFill>
                <a:srgbClr val="FFFFFF"/>
              </a:solidFill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s-CL" altLang="es-CL" sz="2400" dirty="0">
                <a:solidFill>
                  <a:srgbClr val="FFFFFF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Gobierno Corporativo.</a:t>
            </a:r>
          </a:p>
          <a:p>
            <a:pPr algn="l">
              <a:lnSpc>
                <a:spcPct val="100000"/>
              </a:lnSpc>
            </a:pPr>
            <a:endParaRPr lang="es-CL" altLang="es-CL" sz="2400" dirty="0">
              <a:solidFill>
                <a:srgbClr val="FFFFFF"/>
              </a:solidFill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endParaRPr lang="es-CL" altLang="es-CL" sz="2400" dirty="0">
              <a:solidFill>
                <a:srgbClr val="FFFFFF"/>
              </a:solidFill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endParaRPr lang="es-CL" altLang="es-CL" sz="2400" dirty="0">
              <a:solidFill>
                <a:srgbClr val="FFFFFF"/>
              </a:solidFill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endParaRPr lang="es-CL" altLang="es-CL" sz="2400" dirty="0">
              <a:solidFill>
                <a:srgbClr val="FFFFFF"/>
              </a:solidFill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</p:txBody>
      </p:sp>
      <p:sp>
        <p:nvSpPr>
          <p:cNvPr id="33" name="1 Título">
            <a:extLst>
              <a:ext uri="{FF2B5EF4-FFF2-40B4-BE49-F238E27FC236}">
                <a16:creationId xmlns:a16="http://schemas.microsoft.com/office/drawing/2014/main" id="{4778F8FF-7ADA-EB4D-B90B-76560C77AACC}"/>
              </a:ext>
            </a:extLst>
          </p:cNvPr>
          <p:cNvSpPr txBox="1">
            <a:spLocks/>
          </p:cNvSpPr>
          <p:nvPr/>
        </p:nvSpPr>
        <p:spPr bwMode="auto">
          <a:xfrm>
            <a:off x="553806" y="2502689"/>
            <a:ext cx="2628558" cy="168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CL" altLang="es-CL" sz="2800" b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Intendencia de Seguridad y Salud en el Trabajo</a:t>
            </a: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A501C5E3-13AE-7C4E-B58C-EA05907B83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59" y="1246984"/>
            <a:ext cx="2258011" cy="4401403"/>
          </a:xfrm>
          <a:prstGeom prst="rect">
            <a:avLst/>
          </a:prstGeom>
        </p:spPr>
      </p:pic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9722958D-678A-EE43-BBF0-E3EEEC9FF422}"/>
              </a:ext>
            </a:extLst>
          </p:cNvPr>
          <p:cNvCxnSpPr>
            <a:stCxn id="36" idx="3"/>
            <a:endCxn id="37" idx="2"/>
          </p:cNvCxnSpPr>
          <p:nvPr/>
        </p:nvCxnSpPr>
        <p:spPr>
          <a:xfrm>
            <a:off x="2231515" y="1513699"/>
            <a:ext cx="1782130" cy="0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Imagen 13">
            <a:extLst>
              <a:ext uri="{FF2B5EF4-FFF2-40B4-BE49-F238E27FC236}">
                <a16:creationId xmlns:a16="http://schemas.microsoft.com/office/drawing/2014/main" id="{68335FCF-C41D-5348-9EC8-17B4B39D0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9578" y="1383524"/>
            <a:ext cx="2619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Elipse 36">
            <a:extLst>
              <a:ext uri="{FF2B5EF4-FFF2-40B4-BE49-F238E27FC236}">
                <a16:creationId xmlns:a16="http://schemas.microsoft.com/office/drawing/2014/main" id="{137FC333-3878-2341-BA3C-DB28798275FE}"/>
              </a:ext>
            </a:extLst>
          </p:cNvPr>
          <p:cNvSpPr/>
          <p:nvPr/>
        </p:nvSpPr>
        <p:spPr>
          <a:xfrm>
            <a:off x="4013645" y="1435339"/>
            <a:ext cx="156720" cy="156720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9722958D-678A-EE43-BBF0-E3EEEC9FF422}"/>
              </a:ext>
            </a:extLst>
          </p:cNvPr>
          <p:cNvCxnSpPr>
            <a:stCxn id="43" idx="3"/>
            <a:endCxn id="44" idx="2"/>
          </p:cNvCxnSpPr>
          <p:nvPr/>
        </p:nvCxnSpPr>
        <p:spPr>
          <a:xfrm>
            <a:off x="3313332" y="2717105"/>
            <a:ext cx="700313" cy="0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Imagen 13">
            <a:extLst>
              <a:ext uri="{FF2B5EF4-FFF2-40B4-BE49-F238E27FC236}">
                <a16:creationId xmlns:a16="http://schemas.microsoft.com/office/drawing/2014/main" id="{68335FCF-C41D-5348-9EC8-17B4B39D0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1395" y="2586930"/>
            <a:ext cx="2619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Elipse 43">
            <a:extLst>
              <a:ext uri="{FF2B5EF4-FFF2-40B4-BE49-F238E27FC236}">
                <a16:creationId xmlns:a16="http://schemas.microsoft.com/office/drawing/2014/main" id="{137FC333-3878-2341-BA3C-DB28798275FE}"/>
              </a:ext>
            </a:extLst>
          </p:cNvPr>
          <p:cNvSpPr/>
          <p:nvPr/>
        </p:nvSpPr>
        <p:spPr>
          <a:xfrm>
            <a:off x="4013645" y="2638745"/>
            <a:ext cx="156720" cy="156720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9722958D-678A-EE43-BBF0-E3EEEC9FF422}"/>
              </a:ext>
            </a:extLst>
          </p:cNvPr>
          <p:cNvCxnSpPr>
            <a:stCxn id="46" idx="3"/>
            <a:endCxn id="47" idx="2"/>
          </p:cNvCxnSpPr>
          <p:nvPr/>
        </p:nvCxnSpPr>
        <p:spPr>
          <a:xfrm>
            <a:off x="3313332" y="4192280"/>
            <a:ext cx="700313" cy="0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Imagen 13">
            <a:extLst>
              <a:ext uri="{FF2B5EF4-FFF2-40B4-BE49-F238E27FC236}">
                <a16:creationId xmlns:a16="http://schemas.microsoft.com/office/drawing/2014/main" id="{68335FCF-C41D-5348-9EC8-17B4B39D0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1395" y="4062105"/>
            <a:ext cx="2619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Elipse 46">
            <a:extLst>
              <a:ext uri="{FF2B5EF4-FFF2-40B4-BE49-F238E27FC236}">
                <a16:creationId xmlns:a16="http://schemas.microsoft.com/office/drawing/2014/main" id="{137FC333-3878-2341-BA3C-DB28798275FE}"/>
              </a:ext>
            </a:extLst>
          </p:cNvPr>
          <p:cNvSpPr/>
          <p:nvPr/>
        </p:nvSpPr>
        <p:spPr>
          <a:xfrm>
            <a:off x="4013645" y="4113920"/>
            <a:ext cx="156720" cy="156720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48" name="Conector recto 47">
            <a:extLst>
              <a:ext uri="{FF2B5EF4-FFF2-40B4-BE49-F238E27FC236}">
                <a16:creationId xmlns:a16="http://schemas.microsoft.com/office/drawing/2014/main" id="{9722958D-678A-EE43-BBF0-E3EEEC9FF422}"/>
              </a:ext>
            </a:extLst>
          </p:cNvPr>
          <p:cNvCxnSpPr>
            <a:stCxn id="49" idx="3"/>
            <a:endCxn id="50" idx="2"/>
          </p:cNvCxnSpPr>
          <p:nvPr/>
        </p:nvCxnSpPr>
        <p:spPr>
          <a:xfrm>
            <a:off x="2413993" y="5271636"/>
            <a:ext cx="1599652" cy="0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Imagen 13">
            <a:extLst>
              <a:ext uri="{FF2B5EF4-FFF2-40B4-BE49-F238E27FC236}">
                <a16:creationId xmlns:a16="http://schemas.microsoft.com/office/drawing/2014/main" id="{68335FCF-C41D-5348-9EC8-17B4B39D0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2056" y="5141461"/>
            <a:ext cx="2619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Elipse 49">
            <a:extLst>
              <a:ext uri="{FF2B5EF4-FFF2-40B4-BE49-F238E27FC236}">
                <a16:creationId xmlns:a16="http://schemas.microsoft.com/office/drawing/2014/main" id="{137FC333-3878-2341-BA3C-DB28798275FE}"/>
              </a:ext>
            </a:extLst>
          </p:cNvPr>
          <p:cNvSpPr/>
          <p:nvPr/>
        </p:nvSpPr>
        <p:spPr>
          <a:xfrm>
            <a:off x="4013645" y="5193276"/>
            <a:ext cx="156720" cy="156720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1 Título">
            <a:extLst>
              <a:ext uri="{FF2B5EF4-FFF2-40B4-BE49-F238E27FC236}">
                <a16:creationId xmlns:a16="http://schemas.microsoft.com/office/drawing/2014/main" id="{79549480-B9E0-DB4D-9DB0-4801AC8AEBBD}"/>
              </a:ext>
            </a:extLst>
          </p:cNvPr>
          <p:cNvSpPr txBox="1">
            <a:spLocks/>
          </p:cNvSpPr>
          <p:nvPr/>
        </p:nvSpPr>
        <p:spPr bwMode="auto">
          <a:xfrm>
            <a:off x="137800" y="126913"/>
            <a:ext cx="7447568" cy="70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CL" altLang="es-CL" sz="2400" b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Regulaciones</a:t>
            </a:r>
          </a:p>
        </p:txBody>
      </p:sp>
    </p:spTree>
    <p:extLst>
      <p:ext uri="{BB962C8B-B14F-4D97-AF65-F5344CB8AC3E}">
        <p14:creationId xmlns:p14="http://schemas.microsoft.com/office/powerpoint/2010/main" val="2253668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7D3B28B5-62B2-1840-BA53-C4CF19A075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Redondear rectángulo de esquina diagonal 22"/>
          <p:cNvSpPr/>
          <p:nvPr/>
        </p:nvSpPr>
        <p:spPr>
          <a:xfrm>
            <a:off x="3861584" y="3912970"/>
            <a:ext cx="4704793" cy="1190657"/>
          </a:xfrm>
          <a:prstGeom prst="round2DiagRect">
            <a:avLst/>
          </a:prstGeom>
          <a:solidFill>
            <a:srgbClr val="FF7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dondear rectángulo de esquina diagonal 23"/>
          <p:cNvSpPr/>
          <p:nvPr/>
        </p:nvSpPr>
        <p:spPr>
          <a:xfrm>
            <a:off x="3861584" y="2948914"/>
            <a:ext cx="4704793" cy="833334"/>
          </a:xfrm>
          <a:prstGeom prst="round2DiagRect">
            <a:avLst/>
          </a:prstGeom>
          <a:solidFill>
            <a:srgbClr val="FF7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dondear rectángulo de esquina diagonal 24"/>
          <p:cNvSpPr/>
          <p:nvPr/>
        </p:nvSpPr>
        <p:spPr>
          <a:xfrm>
            <a:off x="3861584" y="2022979"/>
            <a:ext cx="4704793" cy="762707"/>
          </a:xfrm>
          <a:prstGeom prst="round2DiagRect">
            <a:avLst/>
          </a:prstGeom>
          <a:solidFill>
            <a:srgbClr val="FF7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1 Título">
            <a:extLst>
              <a:ext uri="{FF2B5EF4-FFF2-40B4-BE49-F238E27FC236}">
                <a16:creationId xmlns:a16="http://schemas.microsoft.com/office/drawing/2014/main" id="{56590D9E-6C61-2D4B-B165-7A583A7BF8D7}"/>
              </a:ext>
            </a:extLst>
          </p:cNvPr>
          <p:cNvSpPr txBox="1">
            <a:spLocks/>
          </p:cNvSpPr>
          <p:nvPr/>
        </p:nvSpPr>
        <p:spPr bwMode="auto">
          <a:xfrm>
            <a:off x="4219953" y="2147001"/>
            <a:ext cx="4410639" cy="462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altLang="es-CL" sz="3200" b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Ley SANNA</a:t>
            </a:r>
          </a:p>
          <a:p>
            <a:pPr algn="l"/>
            <a:endParaRPr lang="es-CL" altLang="es-CL" sz="2800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pPr algn="l"/>
            <a:r>
              <a:rPr lang="es-CL" altLang="es-CL" sz="240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Remuneraciones personal, Cajas de Compensación.</a:t>
            </a:r>
          </a:p>
          <a:p>
            <a:pPr algn="l"/>
            <a:endParaRPr lang="es-CL" altLang="es-CL" sz="2400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pPr algn="l"/>
            <a:r>
              <a:rPr lang="es-CL" altLang="es-CL" sz="240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Otorgamiento de Créditos Sociales a funcionarios públicos.</a:t>
            </a:r>
          </a:p>
          <a:p>
            <a:pPr algn="l"/>
            <a:endParaRPr lang="es-CL" altLang="es-CL" sz="2800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pPr algn="l"/>
            <a:endParaRPr lang="es-CL" altLang="es-CL" sz="2800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</p:txBody>
      </p:sp>
      <p:sp>
        <p:nvSpPr>
          <p:cNvPr id="28" name="1 Título">
            <a:extLst>
              <a:ext uri="{FF2B5EF4-FFF2-40B4-BE49-F238E27FC236}">
                <a16:creationId xmlns:a16="http://schemas.microsoft.com/office/drawing/2014/main" id="{4778F8FF-7ADA-EB4D-B90B-76560C77AACC}"/>
              </a:ext>
            </a:extLst>
          </p:cNvPr>
          <p:cNvSpPr txBox="1">
            <a:spLocks/>
          </p:cNvSpPr>
          <p:nvPr/>
        </p:nvSpPr>
        <p:spPr bwMode="auto">
          <a:xfrm>
            <a:off x="553806" y="2502689"/>
            <a:ext cx="2628558" cy="168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CL" altLang="es-CL" sz="2800" b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Intendencia de Beneficios Sociales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A501C5E3-13AE-7C4E-B58C-EA05907B83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09" y="1246984"/>
            <a:ext cx="2258011" cy="4401403"/>
          </a:xfrm>
          <a:prstGeom prst="rect">
            <a:avLst/>
          </a:prstGeom>
        </p:spPr>
      </p:pic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9722958D-678A-EE43-BBF0-E3EEEC9FF422}"/>
              </a:ext>
            </a:extLst>
          </p:cNvPr>
          <p:cNvCxnSpPr>
            <a:stCxn id="33" idx="3"/>
            <a:endCxn id="34" idx="2"/>
          </p:cNvCxnSpPr>
          <p:nvPr/>
        </p:nvCxnSpPr>
        <p:spPr>
          <a:xfrm>
            <a:off x="3141770" y="2430577"/>
            <a:ext cx="871875" cy="0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n 13">
            <a:extLst>
              <a:ext uri="{FF2B5EF4-FFF2-40B4-BE49-F238E27FC236}">
                <a16:creationId xmlns:a16="http://schemas.microsoft.com/office/drawing/2014/main" id="{68335FCF-C41D-5348-9EC8-17B4B39D0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9833" y="2300402"/>
            <a:ext cx="2619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Elipse 33">
            <a:extLst>
              <a:ext uri="{FF2B5EF4-FFF2-40B4-BE49-F238E27FC236}">
                <a16:creationId xmlns:a16="http://schemas.microsoft.com/office/drawing/2014/main" id="{137FC333-3878-2341-BA3C-DB28798275FE}"/>
              </a:ext>
            </a:extLst>
          </p:cNvPr>
          <p:cNvSpPr/>
          <p:nvPr/>
        </p:nvSpPr>
        <p:spPr>
          <a:xfrm>
            <a:off x="4013645" y="2352217"/>
            <a:ext cx="156720" cy="156720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9722958D-678A-EE43-BBF0-E3EEEC9FF422}"/>
              </a:ext>
            </a:extLst>
          </p:cNvPr>
          <p:cNvCxnSpPr>
            <a:stCxn id="36" idx="3"/>
            <a:endCxn id="37" idx="2"/>
          </p:cNvCxnSpPr>
          <p:nvPr/>
        </p:nvCxnSpPr>
        <p:spPr>
          <a:xfrm>
            <a:off x="3403707" y="3181739"/>
            <a:ext cx="609938" cy="0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Imagen 13">
            <a:extLst>
              <a:ext uri="{FF2B5EF4-FFF2-40B4-BE49-F238E27FC236}">
                <a16:creationId xmlns:a16="http://schemas.microsoft.com/office/drawing/2014/main" id="{68335FCF-C41D-5348-9EC8-17B4B39D0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1770" y="3051564"/>
            <a:ext cx="2619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Elipse 36">
            <a:extLst>
              <a:ext uri="{FF2B5EF4-FFF2-40B4-BE49-F238E27FC236}">
                <a16:creationId xmlns:a16="http://schemas.microsoft.com/office/drawing/2014/main" id="{137FC333-3878-2341-BA3C-DB28798275FE}"/>
              </a:ext>
            </a:extLst>
          </p:cNvPr>
          <p:cNvSpPr/>
          <p:nvPr/>
        </p:nvSpPr>
        <p:spPr>
          <a:xfrm>
            <a:off x="4013645" y="3103379"/>
            <a:ext cx="156720" cy="156720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9722958D-678A-EE43-BBF0-E3EEEC9FF422}"/>
              </a:ext>
            </a:extLst>
          </p:cNvPr>
          <p:cNvCxnSpPr>
            <a:stCxn id="42" idx="3"/>
            <a:endCxn id="43" idx="2"/>
          </p:cNvCxnSpPr>
          <p:nvPr/>
        </p:nvCxnSpPr>
        <p:spPr>
          <a:xfrm>
            <a:off x="3313332" y="4190462"/>
            <a:ext cx="700313" cy="1818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Imagen 13">
            <a:extLst>
              <a:ext uri="{FF2B5EF4-FFF2-40B4-BE49-F238E27FC236}">
                <a16:creationId xmlns:a16="http://schemas.microsoft.com/office/drawing/2014/main" id="{68335FCF-C41D-5348-9EC8-17B4B39D0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1395" y="4060287"/>
            <a:ext cx="2619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Elipse 42">
            <a:extLst>
              <a:ext uri="{FF2B5EF4-FFF2-40B4-BE49-F238E27FC236}">
                <a16:creationId xmlns:a16="http://schemas.microsoft.com/office/drawing/2014/main" id="{137FC333-3878-2341-BA3C-DB28798275FE}"/>
              </a:ext>
            </a:extLst>
          </p:cNvPr>
          <p:cNvSpPr/>
          <p:nvPr/>
        </p:nvSpPr>
        <p:spPr>
          <a:xfrm>
            <a:off x="4013645" y="4113920"/>
            <a:ext cx="156720" cy="156720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1 Título">
            <a:extLst>
              <a:ext uri="{FF2B5EF4-FFF2-40B4-BE49-F238E27FC236}">
                <a16:creationId xmlns:a16="http://schemas.microsoft.com/office/drawing/2014/main" id="{E6A2B280-08E2-5D45-B0EB-CF086D0A4580}"/>
              </a:ext>
            </a:extLst>
          </p:cNvPr>
          <p:cNvSpPr txBox="1">
            <a:spLocks/>
          </p:cNvSpPr>
          <p:nvPr/>
        </p:nvSpPr>
        <p:spPr bwMode="auto">
          <a:xfrm>
            <a:off x="137800" y="111673"/>
            <a:ext cx="7447568" cy="70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CL" altLang="es-CL" sz="2400" b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Regulaciones </a:t>
            </a:r>
          </a:p>
        </p:txBody>
      </p:sp>
    </p:spTree>
    <p:extLst>
      <p:ext uri="{BB962C8B-B14F-4D97-AF65-F5344CB8AC3E}">
        <p14:creationId xmlns:p14="http://schemas.microsoft.com/office/powerpoint/2010/main" val="1360025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C05736A6-E9C8-154D-901D-7C79243084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3DC190FB-1F70-8D48-A1AE-7F75BC00EDAF}"/>
              </a:ext>
            </a:extLst>
          </p:cNvPr>
          <p:cNvSpPr/>
          <p:nvPr/>
        </p:nvSpPr>
        <p:spPr>
          <a:xfrm>
            <a:off x="0" y="1363783"/>
            <a:ext cx="9144000" cy="4252928"/>
          </a:xfrm>
          <a:prstGeom prst="rect">
            <a:avLst/>
          </a:prstGeom>
          <a:solidFill>
            <a:srgbClr val="FF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EFF32A4-A56C-504A-B928-0ECCB66DDF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280" y="1496345"/>
            <a:ext cx="8033117" cy="4120366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Pentágono 18">
            <a:extLst>
              <a:ext uri="{FF2B5EF4-FFF2-40B4-BE49-F238E27FC236}">
                <a16:creationId xmlns:a16="http://schemas.microsoft.com/office/drawing/2014/main" id="{1593150C-281E-CD4B-B835-64B498B1D7D8}"/>
              </a:ext>
            </a:extLst>
          </p:cNvPr>
          <p:cNvSpPr/>
          <p:nvPr/>
        </p:nvSpPr>
        <p:spPr>
          <a:xfrm rot="16200000">
            <a:off x="5027504" y="4884905"/>
            <a:ext cx="871547" cy="1834820"/>
          </a:xfrm>
          <a:prstGeom prst="homePlate">
            <a:avLst>
              <a:gd name="adj" fmla="val 51551"/>
            </a:avLst>
          </a:prstGeom>
          <a:solidFill>
            <a:srgbClr val="AF338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Pentágono 1">
            <a:extLst>
              <a:ext uri="{FF2B5EF4-FFF2-40B4-BE49-F238E27FC236}">
                <a16:creationId xmlns:a16="http://schemas.microsoft.com/office/drawing/2014/main" id="{994795BC-10FC-CA48-85C4-F325861B7970}"/>
              </a:ext>
            </a:extLst>
          </p:cNvPr>
          <p:cNvSpPr/>
          <p:nvPr/>
        </p:nvSpPr>
        <p:spPr>
          <a:xfrm rot="5400000">
            <a:off x="5027503" y="423595"/>
            <a:ext cx="871547" cy="1834820"/>
          </a:xfrm>
          <a:prstGeom prst="homePlate">
            <a:avLst>
              <a:gd name="adj" fmla="val 51551"/>
            </a:avLst>
          </a:prstGeom>
          <a:solidFill>
            <a:srgbClr val="35C9F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2" name="1 Título">
            <a:extLst>
              <a:ext uri="{FF2B5EF4-FFF2-40B4-BE49-F238E27FC236}">
                <a16:creationId xmlns:a16="http://schemas.microsoft.com/office/drawing/2014/main" id="{4778F8FF-7ADA-EB4D-B90B-76560C77AACC}"/>
              </a:ext>
            </a:extLst>
          </p:cNvPr>
          <p:cNvSpPr txBox="1">
            <a:spLocks/>
          </p:cNvSpPr>
          <p:nvPr/>
        </p:nvSpPr>
        <p:spPr bwMode="auto">
          <a:xfrm>
            <a:off x="119103" y="106552"/>
            <a:ext cx="7447568" cy="70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CL" altLang="es-CL" sz="2600" b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Fiscalizaciones Ejecutadas</a:t>
            </a:r>
          </a:p>
        </p:txBody>
      </p:sp>
      <p:sp>
        <p:nvSpPr>
          <p:cNvPr id="11" name="Redondear rectángulo de esquina del mismo lado 10">
            <a:extLst>
              <a:ext uri="{FF2B5EF4-FFF2-40B4-BE49-F238E27FC236}">
                <a16:creationId xmlns:a16="http://schemas.microsoft.com/office/drawing/2014/main" id="{9430E46B-BD1C-F84A-93A5-6AD7A8BECD52}"/>
              </a:ext>
            </a:extLst>
          </p:cNvPr>
          <p:cNvSpPr/>
          <p:nvPr/>
        </p:nvSpPr>
        <p:spPr>
          <a:xfrm rot="16200000">
            <a:off x="5397495" y="-4556399"/>
            <a:ext cx="1023758" cy="5628072"/>
          </a:xfrm>
          <a:prstGeom prst="round2SameRect">
            <a:avLst>
              <a:gd name="adj1" fmla="val 30302"/>
              <a:gd name="adj2" fmla="val 0"/>
            </a:avLst>
          </a:prstGeom>
          <a:solidFill>
            <a:srgbClr val="508CD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Pentágono 12">
            <a:extLst>
              <a:ext uri="{FF2B5EF4-FFF2-40B4-BE49-F238E27FC236}">
                <a16:creationId xmlns:a16="http://schemas.microsoft.com/office/drawing/2014/main" id="{96C987F3-7683-8248-8F99-07EF36AE1022}"/>
              </a:ext>
            </a:extLst>
          </p:cNvPr>
          <p:cNvSpPr/>
          <p:nvPr/>
        </p:nvSpPr>
        <p:spPr>
          <a:xfrm>
            <a:off x="377927" y="-2062613"/>
            <a:ext cx="2972296" cy="602132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2 Marcador de contenido">
            <a:extLst>
              <a:ext uri="{FF2B5EF4-FFF2-40B4-BE49-F238E27FC236}">
                <a16:creationId xmlns:a16="http://schemas.microsoft.com/office/drawing/2014/main" id="{25E66A5F-5D7B-804A-B2D1-E20FA9EE6604}"/>
              </a:ext>
            </a:extLst>
          </p:cNvPr>
          <p:cNvSpPr txBox="1">
            <a:spLocks/>
          </p:cNvSpPr>
          <p:nvPr/>
        </p:nvSpPr>
        <p:spPr>
          <a:xfrm>
            <a:off x="6523168" y="2902088"/>
            <a:ext cx="2002664" cy="1109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CL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</a:p>
          <a:p>
            <a:pPr>
              <a:spcBef>
                <a:spcPts val="0"/>
              </a:spcBef>
            </a:pPr>
            <a:r>
              <a:rPr lang="es-CL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892</a:t>
            </a:r>
          </a:p>
        </p:txBody>
      </p:sp>
      <p:sp>
        <p:nvSpPr>
          <p:cNvPr id="14" name="1 Título">
            <a:extLst>
              <a:ext uri="{FF2B5EF4-FFF2-40B4-BE49-F238E27FC236}">
                <a16:creationId xmlns:a16="http://schemas.microsoft.com/office/drawing/2014/main" id="{50B22D4C-5268-6645-8355-1DDF757606DA}"/>
              </a:ext>
            </a:extLst>
          </p:cNvPr>
          <p:cNvSpPr txBox="1">
            <a:spLocks/>
          </p:cNvSpPr>
          <p:nvPr/>
        </p:nvSpPr>
        <p:spPr bwMode="auto">
          <a:xfrm>
            <a:off x="5105362" y="2130708"/>
            <a:ext cx="970639" cy="61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CL" altLang="es-CL" sz="3600" b="1" dirty="0">
                <a:solidFill>
                  <a:schemeClr val="bg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476</a:t>
            </a:r>
          </a:p>
        </p:txBody>
      </p:sp>
      <p:sp>
        <p:nvSpPr>
          <p:cNvPr id="12" name="1 Título">
            <a:extLst>
              <a:ext uri="{FF2B5EF4-FFF2-40B4-BE49-F238E27FC236}">
                <a16:creationId xmlns:a16="http://schemas.microsoft.com/office/drawing/2014/main" id="{986EA285-F2AD-2744-B3F3-E47529CE454B}"/>
              </a:ext>
            </a:extLst>
          </p:cNvPr>
          <p:cNvSpPr txBox="1">
            <a:spLocks/>
          </p:cNvSpPr>
          <p:nvPr/>
        </p:nvSpPr>
        <p:spPr bwMode="auto">
          <a:xfrm>
            <a:off x="929911" y="2071288"/>
            <a:ext cx="3651056" cy="78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CL" altLang="es-CL" sz="2200" b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Intendencia de Seguridad y Salud en el Trabajo</a:t>
            </a:r>
          </a:p>
        </p:txBody>
      </p:sp>
      <p:sp>
        <p:nvSpPr>
          <p:cNvPr id="18" name="1 Título">
            <a:extLst>
              <a:ext uri="{FF2B5EF4-FFF2-40B4-BE49-F238E27FC236}">
                <a16:creationId xmlns:a16="http://schemas.microsoft.com/office/drawing/2014/main" id="{C1085C79-0724-E242-937B-5B2747C68951}"/>
              </a:ext>
            </a:extLst>
          </p:cNvPr>
          <p:cNvSpPr txBox="1">
            <a:spLocks/>
          </p:cNvSpPr>
          <p:nvPr/>
        </p:nvSpPr>
        <p:spPr bwMode="auto">
          <a:xfrm>
            <a:off x="5037348" y="4284269"/>
            <a:ext cx="970639" cy="61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CL" altLang="es-CL" sz="3600" b="1" dirty="0">
                <a:solidFill>
                  <a:schemeClr val="bg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416</a:t>
            </a:r>
          </a:p>
        </p:txBody>
      </p:sp>
      <p:sp>
        <p:nvSpPr>
          <p:cNvPr id="17" name="1 Título">
            <a:extLst>
              <a:ext uri="{FF2B5EF4-FFF2-40B4-BE49-F238E27FC236}">
                <a16:creationId xmlns:a16="http://schemas.microsoft.com/office/drawing/2014/main" id="{6CE79AD2-F3BC-844E-9459-1370DEE1C0DD}"/>
              </a:ext>
            </a:extLst>
          </p:cNvPr>
          <p:cNvSpPr txBox="1">
            <a:spLocks/>
          </p:cNvSpPr>
          <p:nvPr/>
        </p:nvSpPr>
        <p:spPr bwMode="auto">
          <a:xfrm>
            <a:off x="929911" y="4231370"/>
            <a:ext cx="3493535" cy="83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CL" altLang="es-CL" sz="2200" b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Intendencia de </a:t>
            </a:r>
          </a:p>
          <a:p>
            <a:pPr algn="l">
              <a:lnSpc>
                <a:spcPct val="100000"/>
              </a:lnSpc>
            </a:pPr>
            <a:r>
              <a:rPr lang="es-CL" altLang="es-CL" sz="2200" b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Beneficios Sociales</a:t>
            </a:r>
          </a:p>
        </p:txBody>
      </p:sp>
      <p:sp>
        <p:nvSpPr>
          <p:cNvPr id="15" name="1 Título">
            <a:extLst>
              <a:ext uri="{FF2B5EF4-FFF2-40B4-BE49-F238E27FC236}">
                <a16:creationId xmlns:a16="http://schemas.microsoft.com/office/drawing/2014/main" id="{17C30619-C2D6-294C-826E-54DB885B5833}"/>
              </a:ext>
            </a:extLst>
          </p:cNvPr>
          <p:cNvSpPr txBox="1">
            <a:spLocks/>
          </p:cNvSpPr>
          <p:nvPr/>
        </p:nvSpPr>
        <p:spPr bwMode="auto">
          <a:xfrm>
            <a:off x="4732661" y="1009399"/>
            <a:ext cx="1580012" cy="48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CL" altLang="es-CL" sz="2000" b="1" dirty="0">
                <a:solidFill>
                  <a:schemeClr val="bg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1 régimen</a:t>
            </a:r>
          </a:p>
        </p:txBody>
      </p:sp>
      <p:sp>
        <p:nvSpPr>
          <p:cNvPr id="16" name="1 Título">
            <a:extLst>
              <a:ext uri="{FF2B5EF4-FFF2-40B4-BE49-F238E27FC236}">
                <a16:creationId xmlns:a16="http://schemas.microsoft.com/office/drawing/2014/main" id="{350B238B-4708-714D-8695-B3E44A1FC3DA}"/>
              </a:ext>
            </a:extLst>
          </p:cNvPr>
          <p:cNvSpPr txBox="1">
            <a:spLocks/>
          </p:cNvSpPr>
          <p:nvPr/>
        </p:nvSpPr>
        <p:spPr bwMode="auto">
          <a:xfrm>
            <a:off x="4545865" y="5802316"/>
            <a:ext cx="1834821" cy="78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CL" altLang="es-CL" sz="2000" b="1" dirty="0">
                <a:solidFill>
                  <a:schemeClr val="bg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11 regímenes</a:t>
            </a:r>
          </a:p>
        </p:txBody>
      </p:sp>
    </p:spTree>
    <p:extLst>
      <p:ext uri="{BB962C8B-B14F-4D97-AF65-F5344CB8AC3E}">
        <p14:creationId xmlns:p14="http://schemas.microsoft.com/office/powerpoint/2010/main" val="4078624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agen 60">
            <a:extLst>
              <a:ext uri="{FF2B5EF4-FFF2-40B4-BE49-F238E27FC236}">
                <a16:creationId xmlns:a16="http://schemas.microsoft.com/office/drawing/2014/main" id="{7EC6193A-CA3C-014D-8715-E2D9B75AD4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8" name="Redondear rectángulo de esquina diagonal 37">
            <a:extLst>
              <a:ext uri="{FF2B5EF4-FFF2-40B4-BE49-F238E27FC236}">
                <a16:creationId xmlns:a16="http://schemas.microsoft.com/office/drawing/2014/main" id="{FFC4BD7A-42B9-544A-BF15-3C0EB931E766}"/>
              </a:ext>
            </a:extLst>
          </p:cNvPr>
          <p:cNvSpPr/>
          <p:nvPr/>
        </p:nvSpPr>
        <p:spPr>
          <a:xfrm>
            <a:off x="6551338" y="5878086"/>
            <a:ext cx="1610532" cy="504376"/>
          </a:xfrm>
          <a:prstGeom prst="round2DiagRect">
            <a:avLst>
              <a:gd name="adj1" fmla="val 32782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3" name="Redondear rectángulo de esquina diagonal 32">
            <a:extLst>
              <a:ext uri="{FF2B5EF4-FFF2-40B4-BE49-F238E27FC236}">
                <a16:creationId xmlns:a16="http://schemas.microsoft.com/office/drawing/2014/main" id="{E8ECEC7C-F62D-954D-9D79-6F3A6A478447}"/>
              </a:ext>
            </a:extLst>
          </p:cNvPr>
          <p:cNvSpPr/>
          <p:nvPr/>
        </p:nvSpPr>
        <p:spPr>
          <a:xfrm>
            <a:off x="4601374" y="5878086"/>
            <a:ext cx="1610354" cy="504376"/>
          </a:xfrm>
          <a:prstGeom prst="round2DiagRect">
            <a:avLst>
              <a:gd name="adj1" fmla="val 32782"/>
              <a:gd name="adj2" fmla="val 0"/>
            </a:avLst>
          </a:prstGeom>
          <a:solidFill>
            <a:srgbClr val="1C7FF2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2" name="Redondear rectángulo de esquina diagonal 31">
            <a:extLst>
              <a:ext uri="{FF2B5EF4-FFF2-40B4-BE49-F238E27FC236}">
                <a16:creationId xmlns:a16="http://schemas.microsoft.com/office/drawing/2014/main" id="{08D94873-0360-AB45-B956-3D56DFAF4ABE}"/>
              </a:ext>
            </a:extLst>
          </p:cNvPr>
          <p:cNvSpPr/>
          <p:nvPr/>
        </p:nvSpPr>
        <p:spPr>
          <a:xfrm>
            <a:off x="2653749" y="5878086"/>
            <a:ext cx="1612339" cy="504376"/>
          </a:xfrm>
          <a:prstGeom prst="round2DiagRect">
            <a:avLst>
              <a:gd name="adj1" fmla="val 32782"/>
              <a:gd name="adj2" fmla="val 0"/>
            </a:avLst>
          </a:prstGeom>
          <a:solidFill>
            <a:srgbClr val="1C7FF2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6" name="1 Título">
            <a:extLst>
              <a:ext uri="{FF2B5EF4-FFF2-40B4-BE49-F238E27FC236}">
                <a16:creationId xmlns:a16="http://schemas.microsoft.com/office/drawing/2014/main" id="{2343EF30-E20E-5942-A76D-5600255ECD0A}"/>
              </a:ext>
            </a:extLst>
          </p:cNvPr>
          <p:cNvSpPr txBox="1">
            <a:spLocks/>
          </p:cNvSpPr>
          <p:nvPr/>
        </p:nvSpPr>
        <p:spPr bwMode="auto">
          <a:xfrm>
            <a:off x="155731" y="152385"/>
            <a:ext cx="5634191" cy="102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CL" altLang="es-CL" sz="2600" b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Fiscalización Mutualidades</a:t>
            </a:r>
          </a:p>
          <a:p>
            <a:pPr algn="l">
              <a:lnSpc>
                <a:spcPct val="100000"/>
              </a:lnSpc>
            </a:pPr>
            <a:r>
              <a:rPr lang="es-CL" altLang="es-CL" sz="2600" b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(Nº de actividades)</a:t>
            </a:r>
          </a:p>
        </p:txBody>
      </p:sp>
      <p:sp>
        <p:nvSpPr>
          <p:cNvPr id="36" name="1 Título">
            <a:extLst>
              <a:ext uri="{FF2B5EF4-FFF2-40B4-BE49-F238E27FC236}">
                <a16:creationId xmlns:a16="http://schemas.microsoft.com/office/drawing/2014/main" id="{2343EF30-E20E-5942-A76D-5600255ECD0A}"/>
              </a:ext>
            </a:extLst>
          </p:cNvPr>
          <p:cNvSpPr txBox="1">
            <a:spLocks/>
          </p:cNvSpPr>
          <p:nvPr/>
        </p:nvSpPr>
        <p:spPr bwMode="auto">
          <a:xfrm>
            <a:off x="2716694" y="5866796"/>
            <a:ext cx="1464810" cy="45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CL" altLang="es-CL" sz="2800" b="1" dirty="0">
                <a:solidFill>
                  <a:schemeClr val="bg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40" name="1 Título">
            <a:extLst>
              <a:ext uri="{FF2B5EF4-FFF2-40B4-BE49-F238E27FC236}">
                <a16:creationId xmlns:a16="http://schemas.microsoft.com/office/drawing/2014/main" id="{2343EF30-E20E-5942-A76D-5600255ECD0A}"/>
              </a:ext>
            </a:extLst>
          </p:cNvPr>
          <p:cNvSpPr txBox="1">
            <a:spLocks/>
          </p:cNvSpPr>
          <p:nvPr/>
        </p:nvSpPr>
        <p:spPr bwMode="auto">
          <a:xfrm>
            <a:off x="4704431" y="5878086"/>
            <a:ext cx="1464810" cy="45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CL" altLang="es-CL" sz="2800" b="1" dirty="0">
                <a:solidFill>
                  <a:schemeClr val="bg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42" name="1 Título">
            <a:extLst>
              <a:ext uri="{FF2B5EF4-FFF2-40B4-BE49-F238E27FC236}">
                <a16:creationId xmlns:a16="http://schemas.microsoft.com/office/drawing/2014/main" id="{2343EF30-E20E-5942-A76D-5600255ECD0A}"/>
              </a:ext>
            </a:extLst>
          </p:cNvPr>
          <p:cNvSpPr txBox="1">
            <a:spLocks/>
          </p:cNvSpPr>
          <p:nvPr/>
        </p:nvSpPr>
        <p:spPr bwMode="auto">
          <a:xfrm>
            <a:off x="6624199" y="5892057"/>
            <a:ext cx="1464810" cy="45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CL" altLang="es-CL" sz="2800" b="1" dirty="0">
                <a:solidFill>
                  <a:srgbClr val="FFFFFF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2" name="Redondear rectángulo de esquina diagonal 1">
            <a:extLst>
              <a:ext uri="{FF2B5EF4-FFF2-40B4-BE49-F238E27FC236}">
                <a16:creationId xmlns:a16="http://schemas.microsoft.com/office/drawing/2014/main" id="{A92F90DE-FF48-EC41-B23F-AFE8B60A6497}"/>
              </a:ext>
            </a:extLst>
          </p:cNvPr>
          <p:cNvSpPr/>
          <p:nvPr/>
        </p:nvSpPr>
        <p:spPr>
          <a:xfrm>
            <a:off x="764450" y="5883836"/>
            <a:ext cx="1616958" cy="504376"/>
          </a:xfrm>
          <a:prstGeom prst="round2DiagRect">
            <a:avLst>
              <a:gd name="adj1" fmla="val 32782"/>
              <a:gd name="adj2" fmla="val 0"/>
            </a:avLst>
          </a:prstGeom>
          <a:solidFill>
            <a:srgbClr val="1C7FF2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4" name="1 Título">
            <a:extLst>
              <a:ext uri="{FF2B5EF4-FFF2-40B4-BE49-F238E27FC236}">
                <a16:creationId xmlns:a16="http://schemas.microsoft.com/office/drawing/2014/main" id="{2343EF30-E20E-5942-A76D-5600255ECD0A}"/>
              </a:ext>
            </a:extLst>
          </p:cNvPr>
          <p:cNvSpPr txBox="1">
            <a:spLocks/>
          </p:cNvSpPr>
          <p:nvPr/>
        </p:nvSpPr>
        <p:spPr bwMode="auto">
          <a:xfrm>
            <a:off x="853653" y="5866796"/>
            <a:ext cx="1464810" cy="4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CL" altLang="es-CL" sz="2800" b="1" dirty="0">
                <a:solidFill>
                  <a:schemeClr val="bg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2015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0415F67-A88A-7A4E-8CA3-0C4A80BB7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450" y="1488563"/>
            <a:ext cx="7414110" cy="4299189"/>
          </a:xfrm>
          <a:prstGeom prst="rect">
            <a:avLst/>
          </a:prstGeom>
        </p:spPr>
      </p:pic>
      <p:cxnSp>
        <p:nvCxnSpPr>
          <p:cNvPr id="55" name="Conector recto 54">
            <a:extLst>
              <a:ext uri="{FF2B5EF4-FFF2-40B4-BE49-F238E27FC236}">
                <a16:creationId xmlns:a16="http://schemas.microsoft.com/office/drawing/2014/main" id="{414EF35C-DF9C-834A-AE31-10CF03ED36E8}"/>
              </a:ext>
            </a:extLst>
          </p:cNvPr>
          <p:cNvCxnSpPr>
            <a:cxnSpLocks/>
          </p:cNvCxnSpPr>
          <p:nvPr/>
        </p:nvCxnSpPr>
        <p:spPr>
          <a:xfrm flipV="1">
            <a:off x="7363590" y="1765506"/>
            <a:ext cx="0" cy="488382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Elipse 59">
            <a:extLst>
              <a:ext uri="{FF2B5EF4-FFF2-40B4-BE49-F238E27FC236}">
                <a16:creationId xmlns:a16="http://schemas.microsoft.com/office/drawing/2014/main" id="{DA107DB0-609D-9D43-89BC-8C7638B80ABF}"/>
              </a:ext>
            </a:extLst>
          </p:cNvPr>
          <p:cNvSpPr/>
          <p:nvPr/>
        </p:nvSpPr>
        <p:spPr>
          <a:xfrm>
            <a:off x="7260915" y="2253888"/>
            <a:ext cx="188885" cy="18888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9" name="Elipse 58">
            <a:extLst>
              <a:ext uri="{FF2B5EF4-FFF2-40B4-BE49-F238E27FC236}">
                <a16:creationId xmlns:a16="http://schemas.microsoft.com/office/drawing/2014/main" id="{337791B1-855B-C641-A2FE-882697A01440}"/>
              </a:ext>
            </a:extLst>
          </p:cNvPr>
          <p:cNvSpPr/>
          <p:nvPr/>
        </p:nvSpPr>
        <p:spPr>
          <a:xfrm>
            <a:off x="6970936" y="1085055"/>
            <a:ext cx="785308" cy="785308"/>
          </a:xfrm>
          <a:prstGeom prst="ellipse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620F187C-7D60-9C43-9909-753014EFDC15}"/>
              </a:ext>
            </a:extLst>
          </p:cNvPr>
          <p:cNvSpPr/>
          <p:nvPr/>
        </p:nvSpPr>
        <p:spPr>
          <a:xfrm>
            <a:off x="6981678" y="1246876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375</a:t>
            </a:r>
          </a:p>
        </p:txBody>
      </p: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CFD790E4-1CE4-F045-8AB0-4A42E659A5AF}"/>
              </a:ext>
            </a:extLst>
          </p:cNvPr>
          <p:cNvCxnSpPr/>
          <p:nvPr/>
        </p:nvCxnSpPr>
        <p:spPr>
          <a:xfrm flipV="1">
            <a:off x="5406570" y="1234674"/>
            <a:ext cx="11119" cy="590012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Elipse 53">
            <a:extLst>
              <a:ext uri="{FF2B5EF4-FFF2-40B4-BE49-F238E27FC236}">
                <a16:creationId xmlns:a16="http://schemas.microsoft.com/office/drawing/2014/main" id="{BC29BBE6-45C5-114D-8601-DE6F93EA02F5}"/>
              </a:ext>
            </a:extLst>
          </p:cNvPr>
          <p:cNvSpPr/>
          <p:nvPr/>
        </p:nvSpPr>
        <p:spPr>
          <a:xfrm>
            <a:off x="5303895" y="1824686"/>
            <a:ext cx="188885" cy="18888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8" name="Elipse 57">
            <a:extLst>
              <a:ext uri="{FF2B5EF4-FFF2-40B4-BE49-F238E27FC236}">
                <a16:creationId xmlns:a16="http://schemas.microsoft.com/office/drawing/2014/main" id="{E439026B-ED4C-3143-A2F4-57BB279636D8}"/>
              </a:ext>
            </a:extLst>
          </p:cNvPr>
          <p:cNvSpPr/>
          <p:nvPr/>
        </p:nvSpPr>
        <p:spPr>
          <a:xfrm>
            <a:off x="5017441" y="477873"/>
            <a:ext cx="785308" cy="785308"/>
          </a:xfrm>
          <a:prstGeom prst="ellipse">
            <a:avLst/>
          </a:prstGeom>
          <a:solidFill>
            <a:srgbClr val="1C7FF2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7DE8B840-A71B-C342-9888-36C390C6A867}"/>
              </a:ext>
            </a:extLst>
          </p:cNvPr>
          <p:cNvSpPr/>
          <p:nvPr/>
        </p:nvSpPr>
        <p:spPr>
          <a:xfrm>
            <a:off x="5005986" y="654217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417</a:t>
            </a:r>
          </a:p>
        </p:txBody>
      </p:sp>
      <p:cxnSp>
        <p:nvCxnSpPr>
          <p:cNvPr id="6" name="Conector recto 5"/>
          <p:cNvCxnSpPr/>
          <p:nvPr/>
        </p:nvCxnSpPr>
        <p:spPr>
          <a:xfrm flipV="1">
            <a:off x="3457685" y="2159815"/>
            <a:ext cx="11119" cy="590012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Elipse 9">
            <a:extLst>
              <a:ext uri="{FF2B5EF4-FFF2-40B4-BE49-F238E27FC236}">
                <a16:creationId xmlns:a16="http://schemas.microsoft.com/office/drawing/2014/main" id="{B06ADC37-E7A1-2249-A029-31B15BC5FF5D}"/>
              </a:ext>
            </a:extLst>
          </p:cNvPr>
          <p:cNvSpPr/>
          <p:nvPr/>
        </p:nvSpPr>
        <p:spPr>
          <a:xfrm>
            <a:off x="3076150" y="1488563"/>
            <a:ext cx="785308" cy="785308"/>
          </a:xfrm>
          <a:prstGeom prst="ellipse">
            <a:avLst/>
          </a:prstGeom>
          <a:solidFill>
            <a:srgbClr val="1C7FF2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BA3BC4FA-09EA-814D-A89A-40AB5A59BDBD}"/>
              </a:ext>
            </a:extLst>
          </p:cNvPr>
          <p:cNvSpPr/>
          <p:nvPr/>
        </p:nvSpPr>
        <p:spPr>
          <a:xfrm>
            <a:off x="3098784" y="1681870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351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19B54F4A-FA75-434F-BA20-9D9EFD6737F6}"/>
              </a:ext>
            </a:extLst>
          </p:cNvPr>
          <p:cNvSpPr/>
          <p:nvPr/>
        </p:nvSpPr>
        <p:spPr>
          <a:xfrm>
            <a:off x="3355010" y="2749827"/>
            <a:ext cx="188885" cy="18888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E2C79253-F5C7-C546-9020-DE8D1BCD5C4E}"/>
              </a:ext>
            </a:extLst>
          </p:cNvPr>
          <p:cNvCxnSpPr/>
          <p:nvPr/>
        </p:nvCxnSpPr>
        <p:spPr>
          <a:xfrm flipV="1">
            <a:off x="1589444" y="3709445"/>
            <a:ext cx="11119" cy="590012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Elipse 44">
            <a:extLst>
              <a:ext uri="{FF2B5EF4-FFF2-40B4-BE49-F238E27FC236}">
                <a16:creationId xmlns:a16="http://schemas.microsoft.com/office/drawing/2014/main" id="{17D95988-6906-6C44-88B2-BD3155EFCDFE}"/>
              </a:ext>
            </a:extLst>
          </p:cNvPr>
          <p:cNvSpPr/>
          <p:nvPr/>
        </p:nvSpPr>
        <p:spPr>
          <a:xfrm>
            <a:off x="1486769" y="4299457"/>
            <a:ext cx="188885" cy="18888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id="{5AA77E2E-287D-DB42-8241-9B0697DA0B18}"/>
              </a:ext>
            </a:extLst>
          </p:cNvPr>
          <p:cNvSpPr/>
          <p:nvPr/>
        </p:nvSpPr>
        <p:spPr>
          <a:xfrm>
            <a:off x="1201870" y="2954574"/>
            <a:ext cx="785308" cy="785308"/>
          </a:xfrm>
          <a:prstGeom prst="ellipse">
            <a:avLst/>
          </a:prstGeom>
          <a:solidFill>
            <a:srgbClr val="1C7FF2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BF8C6FFC-BBA4-F849-84E8-D2CD6D0536EB}"/>
              </a:ext>
            </a:extLst>
          </p:cNvPr>
          <p:cNvSpPr/>
          <p:nvPr/>
        </p:nvSpPr>
        <p:spPr>
          <a:xfrm>
            <a:off x="1194414" y="3116395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170</a:t>
            </a:r>
          </a:p>
        </p:txBody>
      </p:sp>
    </p:spTree>
    <p:extLst>
      <p:ext uri="{BB962C8B-B14F-4D97-AF65-F5344CB8AC3E}">
        <p14:creationId xmlns:p14="http://schemas.microsoft.com/office/powerpoint/2010/main" val="294246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Imagen 96">
            <a:extLst>
              <a:ext uri="{FF2B5EF4-FFF2-40B4-BE49-F238E27FC236}">
                <a16:creationId xmlns:a16="http://schemas.microsoft.com/office/drawing/2014/main" id="{42DB33E9-7028-AC4A-B266-4B47F98947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8B27D5B-C4DA-504D-8297-2E25BE1EA89F}"/>
              </a:ext>
            </a:extLst>
          </p:cNvPr>
          <p:cNvSpPr/>
          <p:nvPr/>
        </p:nvSpPr>
        <p:spPr>
          <a:xfrm>
            <a:off x="557119" y="-5998924"/>
            <a:ext cx="1389854" cy="2835692"/>
          </a:xfrm>
          <a:prstGeom prst="rect">
            <a:avLst/>
          </a:prstGeom>
          <a:solidFill>
            <a:srgbClr val="008FC4"/>
          </a:solidFill>
          <a:ln>
            <a:noFill/>
          </a:ln>
          <a:effectLst>
            <a:outerShdw blurRad="317500" dist="101600" dir="2700000" sx="101000" sy="101000" algn="tl" rotWithShape="0">
              <a:schemeClr val="tx1">
                <a:lumMod val="65000"/>
                <a:lumOff val="35000"/>
                <a:alpha val="59000"/>
              </a:schemeClr>
            </a:outerShdw>
          </a:effectLst>
          <a:scene3d>
            <a:camera prst="orthographicFront"/>
            <a:lightRig rig="threePt" dir="t"/>
          </a:scene3d>
          <a:sp3d>
            <a:bevelT w="336550" h="8255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7510035-301D-3647-BED4-6B5B49642D7A}"/>
              </a:ext>
            </a:extLst>
          </p:cNvPr>
          <p:cNvSpPr/>
          <p:nvPr/>
        </p:nvSpPr>
        <p:spPr>
          <a:xfrm>
            <a:off x="2390196" y="-5947356"/>
            <a:ext cx="1389854" cy="2773478"/>
          </a:xfrm>
          <a:prstGeom prst="rect">
            <a:avLst/>
          </a:prstGeom>
          <a:solidFill>
            <a:srgbClr val="008FC4"/>
          </a:solidFill>
          <a:ln>
            <a:noFill/>
          </a:ln>
          <a:effectLst>
            <a:outerShdw blurRad="317500" dist="101600" dir="2700000" sx="101000" sy="101000" algn="tl" rotWithShape="0">
              <a:schemeClr val="tx1">
                <a:lumMod val="65000"/>
                <a:lumOff val="35000"/>
                <a:alpha val="59000"/>
              </a:schemeClr>
            </a:outerShdw>
          </a:effectLst>
          <a:scene3d>
            <a:camera prst="orthographicFront"/>
            <a:lightRig rig="threePt" dir="t"/>
          </a:scene3d>
          <a:sp3d>
            <a:bevelT w="336550" h="8255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A9D25D5-472A-304B-8B99-E5BE9E4E8A81}"/>
              </a:ext>
            </a:extLst>
          </p:cNvPr>
          <p:cNvSpPr/>
          <p:nvPr/>
        </p:nvSpPr>
        <p:spPr>
          <a:xfrm>
            <a:off x="4254086" y="-6523257"/>
            <a:ext cx="1389854" cy="3360026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17500" dist="101600" dir="2700000" sx="101000" sy="101000" algn="tl" rotWithShape="0">
              <a:schemeClr val="tx1">
                <a:lumMod val="65000"/>
                <a:lumOff val="35000"/>
                <a:alpha val="59000"/>
              </a:schemeClr>
            </a:outerShdw>
          </a:effectLst>
          <a:scene3d>
            <a:camera prst="orthographicFront"/>
            <a:lightRig rig="threePt" dir="t"/>
          </a:scene3d>
          <a:sp3d>
            <a:bevelT w="336550" h="8255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17777BB-9F68-3847-BE4A-1A17ADAB67D4}"/>
              </a:ext>
            </a:extLst>
          </p:cNvPr>
          <p:cNvSpPr/>
          <p:nvPr/>
        </p:nvSpPr>
        <p:spPr>
          <a:xfrm>
            <a:off x="874393" y="-6401862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177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1325C91-9140-1940-B2EE-99E9A004CD9E}"/>
              </a:ext>
            </a:extLst>
          </p:cNvPr>
          <p:cNvSpPr/>
          <p:nvPr/>
        </p:nvSpPr>
        <p:spPr>
          <a:xfrm>
            <a:off x="2661886" y="-6401862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175</a:t>
            </a:r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D13B606D-4D86-284C-A755-F27F9323EFAA}"/>
              </a:ext>
            </a:extLst>
          </p:cNvPr>
          <p:cNvSpPr/>
          <p:nvPr/>
        </p:nvSpPr>
        <p:spPr>
          <a:xfrm>
            <a:off x="749563" y="-3104479"/>
            <a:ext cx="1008112" cy="36933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69A25536-8417-3B4F-B7FB-04A623E19537}"/>
              </a:ext>
            </a:extLst>
          </p:cNvPr>
          <p:cNvSpPr/>
          <p:nvPr/>
        </p:nvSpPr>
        <p:spPr>
          <a:xfrm>
            <a:off x="2549763" y="-3098604"/>
            <a:ext cx="1008112" cy="36933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46E4D2A5-8F30-0B4B-8653-E809A2454B9A}"/>
              </a:ext>
            </a:extLst>
          </p:cNvPr>
          <p:cNvSpPr/>
          <p:nvPr/>
        </p:nvSpPr>
        <p:spPr>
          <a:xfrm>
            <a:off x="4482924" y="-3105493"/>
            <a:ext cx="1008112" cy="36933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D3956DD6-D7D0-6A44-BCE0-001EB8017052}"/>
              </a:ext>
            </a:extLst>
          </p:cNvPr>
          <p:cNvSpPr/>
          <p:nvPr/>
        </p:nvSpPr>
        <p:spPr>
          <a:xfrm>
            <a:off x="738508" y="-3072969"/>
            <a:ext cx="1008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b="1" spc="-1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2015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E3F209C3-8FB3-1B4D-BD05-4C2B5317DAF3}"/>
              </a:ext>
            </a:extLst>
          </p:cNvPr>
          <p:cNvSpPr/>
          <p:nvPr/>
        </p:nvSpPr>
        <p:spPr>
          <a:xfrm>
            <a:off x="2549763" y="-3083379"/>
            <a:ext cx="997057" cy="379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b="1" spc="-1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2016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BE31172B-FF3B-7D42-9680-0AFA6329333C}"/>
              </a:ext>
            </a:extLst>
          </p:cNvPr>
          <p:cNvSpPr/>
          <p:nvPr/>
        </p:nvSpPr>
        <p:spPr>
          <a:xfrm>
            <a:off x="4482924" y="-3087882"/>
            <a:ext cx="997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b="1" spc="-1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2017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1BF2416B-D8A6-634A-85DF-0E5E3A58B66A}"/>
              </a:ext>
            </a:extLst>
          </p:cNvPr>
          <p:cNvSpPr/>
          <p:nvPr/>
        </p:nvSpPr>
        <p:spPr>
          <a:xfrm>
            <a:off x="4482924" y="-6984922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210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5A8A3953-4753-7B4C-908E-22DA8B81DC1C}"/>
              </a:ext>
            </a:extLst>
          </p:cNvPr>
          <p:cNvSpPr/>
          <p:nvPr/>
        </p:nvSpPr>
        <p:spPr>
          <a:xfrm>
            <a:off x="6276461" y="-6523257"/>
            <a:ext cx="1389854" cy="3360026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17500" dist="101600" dir="2700000" sx="101000" sy="101000" algn="tl" rotWithShape="0">
              <a:schemeClr val="tx1">
                <a:lumMod val="65000"/>
                <a:lumOff val="35000"/>
                <a:alpha val="59000"/>
              </a:schemeClr>
            </a:outerShdw>
          </a:effectLst>
          <a:scene3d>
            <a:camera prst="orthographicFront"/>
            <a:lightRig rig="threePt" dir="t"/>
          </a:scene3d>
          <a:sp3d>
            <a:bevelT w="336550" h="8255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8" name="Rectángulo redondeado 37">
            <a:extLst>
              <a:ext uri="{FF2B5EF4-FFF2-40B4-BE49-F238E27FC236}">
                <a16:creationId xmlns:a16="http://schemas.microsoft.com/office/drawing/2014/main" id="{8DFDFD7F-5BB2-7A4A-81B8-1AD6A88A2605}"/>
              </a:ext>
            </a:extLst>
          </p:cNvPr>
          <p:cNvSpPr/>
          <p:nvPr/>
        </p:nvSpPr>
        <p:spPr>
          <a:xfrm>
            <a:off x="6505299" y="-3105493"/>
            <a:ext cx="1008112" cy="36933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E5AE91C4-5231-3646-B328-C9A3C3673121}"/>
              </a:ext>
            </a:extLst>
          </p:cNvPr>
          <p:cNvSpPr/>
          <p:nvPr/>
        </p:nvSpPr>
        <p:spPr>
          <a:xfrm>
            <a:off x="6505299" y="-3087882"/>
            <a:ext cx="997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b="1" spc="-1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2018</a:t>
            </a: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C69C4B06-03F0-7349-8B84-7D3DAB8741E3}"/>
              </a:ext>
            </a:extLst>
          </p:cNvPr>
          <p:cNvSpPr/>
          <p:nvPr/>
        </p:nvSpPr>
        <p:spPr>
          <a:xfrm>
            <a:off x="6505299" y="-6984922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243</a:t>
            </a:r>
          </a:p>
        </p:txBody>
      </p:sp>
      <p:sp>
        <p:nvSpPr>
          <p:cNvPr id="69" name="1 Título">
            <a:extLst>
              <a:ext uri="{FF2B5EF4-FFF2-40B4-BE49-F238E27FC236}">
                <a16:creationId xmlns:a16="http://schemas.microsoft.com/office/drawing/2014/main" id="{7DC53113-D937-7C46-94BC-A4461D6B6BC2}"/>
              </a:ext>
            </a:extLst>
          </p:cNvPr>
          <p:cNvSpPr txBox="1">
            <a:spLocks/>
          </p:cNvSpPr>
          <p:nvPr/>
        </p:nvSpPr>
        <p:spPr bwMode="auto">
          <a:xfrm>
            <a:off x="155731" y="116348"/>
            <a:ext cx="8988269" cy="102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CL" altLang="es-CL" sz="2600" b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Fiscalización Cajas de Compensación</a:t>
            </a:r>
          </a:p>
          <a:p>
            <a:pPr algn="l">
              <a:lnSpc>
                <a:spcPct val="100000"/>
              </a:lnSpc>
            </a:pPr>
            <a:r>
              <a:rPr lang="es-CL" altLang="es-CL" sz="2600" b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(Nº de actividades)</a:t>
            </a:r>
          </a:p>
        </p:txBody>
      </p:sp>
      <p:pic>
        <p:nvPicPr>
          <p:cNvPr id="70" name="Imagen 69" descr="24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394" y="2779906"/>
            <a:ext cx="7376030" cy="2451477"/>
          </a:xfrm>
          <a:prstGeom prst="rect">
            <a:avLst/>
          </a:prstGeom>
          <a:effectLst>
            <a:outerShdw blurRad="1270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5" name="Redondear rectángulo de esquina diagonal 54">
            <a:extLst>
              <a:ext uri="{FF2B5EF4-FFF2-40B4-BE49-F238E27FC236}">
                <a16:creationId xmlns:a16="http://schemas.microsoft.com/office/drawing/2014/main" id="{88577109-C100-1B4E-A89B-F042E2B8FAA0}"/>
              </a:ext>
            </a:extLst>
          </p:cNvPr>
          <p:cNvSpPr/>
          <p:nvPr/>
        </p:nvSpPr>
        <p:spPr>
          <a:xfrm>
            <a:off x="6639892" y="5361564"/>
            <a:ext cx="1610532" cy="504376"/>
          </a:xfrm>
          <a:prstGeom prst="round2DiagRect">
            <a:avLst>
              <a:gd name="adj1" fmla="val 32782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6" name="Redondear rectángulo de esquina diagonal 55">
            <a:extLst>
              <a:ext uri="{FF2B5EF4-FFF2-40B4-BE49-F238E27FC236}">
                <a16:creationId xmlns:a16="http://schemas.microsoft.com/office/drawing/2014/main" id="{EF07E4EC-F3AF-AB49-AB15-5BDD87DEF928}"/>
              </a:ext>
            </a:extLst>
          </p:cNvPr>
          <p:cNvSpPr/>
          <p:nvPr/>
        </p:nvSpPr>
        <p:spPr>
          <a:xfrm>
            <a:off x="4689928" y="5361564"/>
            <a:ext cx="1610354" cy="504376"/>
          </a:xfrm>
          <a:prstGeom prst="round2DiagRect">
            <a:avLst>
              <a:gd name="adj1" fmla="val 32782"/>
              <a:gd name="adj2" fmla="val 0"/>
            </a:avLst>
          </a:prstGeom>
          <a:solidFill>
            <a:srgbClr val="1C7FF2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7" name="Redondear rectángulo de esquina diagonal 56">
            <a:extLst>
              <a:ext uri="{FF2B5EF4-FFF2-40B4-BE49-F238E27FC236}">
                <a16:creationId xmlns:a16="http://schemas.microsoft.com/office/drawing/2014/main" id="{2AE19CDE-4DEF-E845-8D06-AFBD8772CFDD}"/>
              </a:ext>
            </a:extLst>
          </p:cNvPr>
          <p:cNvSpPr/>
          <p:nvPr/>
        </p:nvSpPr>
        <p:spPr>
          <a:xfrm>
            <a:off x="2742303" y="5361564"/>
            <a:ext cx="1612339" cy="504376"/>
          </a:xfrm>
          <a:prstGeom prst="round2DiagRect">
            <a:avLst>
              <a:gd name="adj1" fmla="val 32782"/>
              <a:gd name="adj2" fmla="val 0"/>
            </a:avLst>
          </a:prstGeom>
          <a:solidFill>
            <a:srgbClr val="1C7FF2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8" name="1 Título">
            <a:extLst>
              <a:ext uri="{FF2B5EF4-FFF2-40B4-BE49-F238E27FC236}">
                <a16:creationId xmlns:a16="http://schemas.microsoft.com/office/drawing/2014/main" id="{994E2B95-4FF3-DC42-98D1-8C084910C6ED}"/>
              </a:ext>
            </a:extLst>
          </p:cNvPr>
          <p:cNvSpPr txBox="1">
            <a:spLocks/>
          </p:cNvSpPr>
          <p:nvPr/>
        </p:nvSpPr>
        <p:spPr bwMode="auto">
          <a:xfrm>
            <a:off x="2805248" y="5350274"/>
            <a:ext cx="1464810" cy="45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CL" altLang="es-CL" sz="2800" b="1" dirty="0">
                <a:solidFill>
                  <a:schemeClr val="bg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59" name="1 Título">
            <a:extLst>
              <a:ext uri="{FF2B5EF4-FFF2-40B4-BE49-F238E27FC236}">
                <a16:creationId xmlns:a16="http://schemas.microsoft.com/office/drawing/2014/main" id="{4D6BA802-A1FA-C242-862B-99465B94ECB9}"/>
              </a:ext>
            </a:extLst>
          </p:cNvPr>
          <p:cNvSpPr txBox="1">
            <a:spLocks/>
          </p:cNvSpPr>
          <p:nvPr/>
        </p:nvSpPr>
        <p:spPr bwMode="auto">
          <a:xfrm>
            <a:off x="4792985" y="5361564"/>
            <a:ext cx="1464810" cy="45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CL" altLang="es-CL" sz="2800" b="1" dirty="0">
                <a:solidFill>
                  <a:schemeClr val="bg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60" name="1 Título">
            <a:extLst>
              <a:ext uri="{FF2B5EF4-FFF2-40B4-BE49-F238E27FC236}">
                <a16:creationId xmlns:a16="http://schemas.microsoft.com/office/drawing/2014/main" id="{4885B263-0855-7848-BCF2-618375E6EB1E}"/>
              </a:ext>
            </a:extLst>
          </p:cNvPr>
          <p:cNvSpPr txBox="1">
            <a:spLocks/>
          </p:cNvSpPr>
          <p:nvPr/>
        </p:nvSpPr>
        <p:spPr bwMode="auto">
          <a:xfrm>
            <a:off x="6712753" y="5375535"/>
            <a:ext cx="1464810" cy="45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CL" altLang="es-CL" sz="2800" b="1" dirty="0">
                <a:solidFill>
                  <a:srgbClr val="FFFFFF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61" name="Redondear rectángulo de esquina diagonal 60">
            <a:extLst>
              <a:ext uri="{FF2B5EF4-FFF2-40B4-BE49-F238E27FC236}">
                <a16:creationId xmlns:a16="http://schemas.microsoft.com/office/drawing/2014/main" id="{4BB8C275-AD9E-4846-91FA-C153C25AB466}"/>
              </a:ext>
            </a:extLst>
          </p:cNvPr>
          <p:cNvSpPr/>
          <p:nvPr/>
        </p:nvSpPr>
        <p:spPr>
          <a:xfrm>
            <a:off x="853004" y="5367314"/>
            <a:ext cx="1616958" cy="504376"/>
          </a:xfrm>
          <a:prstGeom prst="round2DiagRect">
            <a:avLst>
              <a:gd name="adj1" fmla="val 32782"/>
              <a:gd name="adj2" fmla="val 0"/>
            </a:avLst>
          </a:prstGeom>
          <a:solidFill>
            <a:srgbClr val="1C7FF2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2" name="1 Título">
            <a:extLst>
              <a:ext uri="{FF2B5EF4-FFF2-40B4-BE49-F238E27FC236}">
                <a16:creationId xmlns:a16="http://schemas.microsoft.com/office/drawing/2014/main" id="{93C2C3F8-9ED4-AB4E-ADDE-7707C22DCA39}"/>
              </a:ext>
            </a:extLst>
          </p:cNvPr>
          <p:cNvSpPr txBox="1">
            <a:spLocks/>
          </p:cNvSpPr>
          <p:nvPr/>
        </p:nvSpPr>
        <p:spPr bwMode="auto">
          <a:xfrm>
            <a:off x="942207" y="5350274"/>
            <a:ext cx="1464810" cy="4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CL" altLang="es-CL" sz="2800" b="1" dirty="0">
                <a:solidFill>
                  <a:schemeClr val="bg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2015</a:t>
            </a:r>
          </a:p>
        </p:txBody>
      </p:sp>
      <p:cxnSp>
        <p:nvCxnSpPr>
          <p:cNvPr id="63" name="Conector recto 62">
            <a:extLst>
              <a:ext uri="{FF2B5EF4-FFF2-40B4-BE49-F238E27FC236}">
                <a16:creationId xmlns:a16="http://schemas.microsoft.com/office/drawing/2014/main" id="{7B3C81D8-4F88-6040-BE8B-DC9335400266}"/>
              </a:ext>
            </a:extLst>
          </p:cNvPr>
          <p:cNvCxnSpPr/>
          <p:nvPr/>
        </p:nvCxnSpPr>
        <p:spPr>
          <a:xfrm flipV="1">
            <a:off x="1674612" y="2801133"/>
            <a:ext cx="11119" cy="590012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Elipse 63">
            <a:extLst>
              <a:ext uri="{FF2B5EF4-FFF2-40B4-BE49-F238E27FC236}">
                <a16:creationId xmlns:a16="http://schemas.microsoft.com/office/drawing/2014/main" id="{120683D2-F7AC-194D-91FC-DE7EF3A948DF}"/>
              </a:ext>
            </a:extLst>
          </p:cNvPr>
          <p:cNvSpPr/>
          <p:nvPr/>
        </p:nvSpPr>
        <p:spPr>
          <a:xfrm>
            <a:off x="1571937" y="3391145"/>
            <a:ext cx="188885" cy="18888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65" name="Conector recto 64">
            <a:extLst>
              <a:ext uri="{FF2B5EF4-FFF2-40B4-BE49-F238E27FC236}">
                <a16:creationId xmlns:a16="http://schemas.microsoft.com/office/drawing/2014/main" id="{BA1EB4EC-D79C-4445-979F-46850BB56263}"/>
              </a:ext>
            </a:extLst>
          </p:cNvPr>
          <p:cNvCxnSpPr/>
          <p:nvPr/>
        </p:nvCxnSpPr>
        <p:spPr>
          <a:xfrm flipV="1">
            <a:off x="3557875" y="2801133"/>
            <a:ext cx="11119" cy="590012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Elipse 65">
            <a:extLst>
              <a:ext uri="{FF2B5EF4-FFF2-40B4-BE49-F238E27FC236}">
                <a16:creationId xmlns:a16="http://schemas.microsoft.com/office/drawing/2014/main" id="{CEFC94B5-A378-AB42-95A3-05D8B70272A6}"/>
              </a:ext>
            </a:extLst>
          </p:cNvPr>
          <p:cNvSpPr/>
          <p:nvPr/>
        </p:nvSpPr>
        <p:spPr>
          <a:xfrm>
            <a:off x="3455200" y="3391145"/>
            <a:ext cx="188885" cy="18888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F503F1D8-50A6-D048-A473-F4FE33A23948}"/>
              </a:ext>
            </a:extLst>
          </p:cNvPr>
          <p:cNvCxnSpPr/>
          <p:nvPr/>
        </p:nvCxnSpPr>
        <p:spPr>
          <a:xfrm flipV="1">
            <a:off x="5497139" y="2506127"/>
            <a:ext cx="11119" cy="590012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Elipse 67">
            <a:extLst>
              <a:ext uri="{FF2B5EF4-FFF2-40B4-BE49-F238E27FC236}">
                <a16:creationId xmlns:a16="http://schemas.microsoft.com/office/drawing/2014/main" id="{FCCF9A28-70FE-C842-8393-558391BDB90B}"/>
              </a:ext>
            </a:extLst>
          </p:cNvPr>
          <p:cNvSpPr/>
          <p:nvPr/>
        </p:nvSpPr>
        <p:spPr>
          <a:xfrm>
            <a:off x="5394464" y="3096139"/>
            <a:ext cx="188885" cy="18888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95" name="Conector recto 94">
            <a:extLst>
              <a:ext uri="{FF2B5EF4-FFF2-40B4-BE49-F238E27FC236}">
                <a16:creationId xmlns:a16="http://schemas.microsoft.com/office/drawing/2014/main" id="{CD81FF6B-88ED-5F44-B9C7-545CEBA0CD36}"/>
              </a:ext>
            </a:extLst>
          </p:cNvPr>
          <p:cNvCxnSpPr/>
          <p:nvPr/>
        </p:nvCxnSpPr>
        <p:spPr>
          <a:xfrm flipV="1">
            <a:off x="7452032" y="2335326"/>
            <a:ext cx="11119" cy="590012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Elipse 95">
            <a:extLst>
              <a:ext uri="{FF2B5EF4-FFF2-40B4-BE49-F238E27FC236}">
                <a16:creationId xmlns:a16="http://schemas.microsoft.com/office/drawing/2014/main" id="{0702FC48-C4AE-B944-B8D1-1861A4974C83}"/>
              </a:ext>
            </a:extLst>
          </p:cNvPr>
          <p:cNvSpPr/>
          <p:nvPr/>
        </p:nvSpPr>
        <p:spPr>
          <a:xfrm>
            <a:off x="7349357" y="2925338"/>
            <a:ext cx="188885" cy="18888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1" name="Elipse 80">
            <a:extLst>
              <a:ext uri="{FF2B5EF4-FFF2-40B4-BE49-F238E27FC236}">
                <a16:creationId xmlns:a16="http://schemas.microsoft.com/office/drawing/2014/main" id="{B06ADC37-E7A1-2249-A029-31B15BC5FF5D}"/>
              </a:ext>
            </a:extLst>
          </p:cNvPr>
          <p:cNvSpPr/>
          <p:nvPr/>
        </p:nvSpPr>
        <p:spPr>
          <a:xfrm>
            <a:off x="1287172" y="2075079"/>
            <a:ext cx="785308" cy="785308"/>
          </a:xfrm>
          <a:prstGeom prst="ellipse">
            <a:avLst/>
          </a:prstGeom>
          <a:solidFill>
            <a:srgbClr val="1C7FF2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2" name="Rectángulo 81">
            <a:extLst>
              <a:ext uri="{FF2B5EF4-FFF2-40B4-BE49-F238E27FC236}">
                <a16:creationId xmlns:a16="http://schemas.microsoft.com/office/drawing/2014/main" id="{BA3BC4FA-09EA-814D-A89A-40AB5A59BDBD}"/>
              </a:ext>
            </a:extLst>
          </p:cNvPr>
          <p:cNvSpPr/>
          <p:nvPr/>
        </p:nvSpPr>
        <p:spPr>
          <a:xfrm>
            <a:off x="1283957" y="2267543"/>
            <a:ext cx="800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177</a:t>
            </a:r>
          </a:p>
        </p:txBody>
      </p:sp>
      <p:sp>
        <p:nvSpPr>
          <p:cNvPr id="85" name="Elipse 84">
            <a:extLst>
              <a:ext uri="{FF2B5EF4-FFF2-40B4-BE49-F238E27FC236}">
                <a16:creationId xmlns:a16="http://schemas.microsoft.com/office/drawing/2014/main" id="{B06ADC37-E7A1-2249-A029-31B15BC5FF5D}"/>
              </a:ext>
            </a:extLst>
          </p:cNvPr>
          <p:cNvSpPr/>
          <p:nvPr/>
        </p:nvSpPr>
        <p:spPr>
          <a:xfrm>
            <a:off x="3186549" y="2056614"/>
            <a:ext cx="785308" cy="785308"/>
          </a:xfrm>
          <a:prstGeom prst="ellipse">
            <a:avLst/>
          </a:prstGeom>
          <a:solidFill>
            <a:srgbClr val="1C7FF2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6" name="Rectángulo 85">
            <a:extLst>
              <a:ext uri="{FF2B5EF4-FFF2-40B4-BE49-F238E27FC236}">
                <a16:creationId xmlns:a16="http://schemas.microsoft.com/office/drawing/2014/main" id="{BA3BC4FA-09EA-814D-A89A-40AB5A59BDBD}"/>
              </a:ext>
            </a:extLst>
          </p:cNvPr>
          <p:cNvSpPr/>
          <p:nvPr/>
        </p:nvSpPr>
        <p:spPr>
          <a:xfrm>
            <a:off x="3211556" y="2249078"/>
            <a:ext cx="800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175</a:t>
            </a:r>
          </a:p>
        </p:txBody>
      </p:sp>
      <p:sp>
        <p:nvSpPr>
          <p:cNvPr id="89" name="Elipse 88">
            <a:extLst>
              <a:ext uri="{FF2B5EF4-FFF2-40B4-BE49-F238E27FC236}">
                <a16:creationId xmlns:a16="http://schemas.microsoft.com/office/drawing/2014/main" id="{B06ADC37-E7A1-2249-A029-31B15BC5FF5D}"/>
              </a:ext>
            </a:extLst>
          </p:cNvPr>
          <p:cNvSpPr/>
          <p:nvPr/>
        </p:nvSpPr>
        <p:spPr>
          <a:xfrm>
            <a:off x="5097102" y="1762893"/>
            <a:ext cx="785308" cy="785308"/>
          </a:xfrm>
          <a:prstGeom prst="ellipse">
            <a:avLst/>
          </a:prstGeom>
          <a:solidFill>
            <a:srgbClr val="1C7FF2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0" name="Rectángulo 89">
            <a:extLst>
              <a:ext uri="{FF2B5EF4-FFF2-40B4-BE49-F238E27FC236}">
                <a16:creationId xmlns:a16="http://schemas.microsoft.com/office/drawing/2014/main" id="{BA3BC4FA-09EA-814D-A89A-40AB5A59BDBD}"/>
              </a:ext>
            </a:extLst>
          </p:cNvPr>
          <p:cNvSpPr/>
          <p:nvPr/>
        </p:nvSpPr>
        <p:spPr>
          <a:xfrm>
            <a:off x="5107998" y="1955357"/>
            <a:ext cx="800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210</a:t>
            </a:r>
          </a:p>
        </p:txBody>
      </p:sp>
      <p:sp>
        <p:nvSpPr>
          <p:cNvPr id="93" name="Elipse 92">
            <a:extLst>
              <a:ext uri="{FF2B5EF4-FFF2-40B4-BE49-F238E27FC236}">
                <a16:creationId xmlns:a16="http://schemas.microsoft.com/office/drawing/2014/main" id="{B06ADC37-E7A1-2249-A029-31B15BC5FF5D}"/>
              </a:ext>
            </a:extLst>
          </p:cNvPr>
          <p:cNvSpPr/>
          <p:nvPr/>
        </p:nvSpPr>
        <p:spPr>
          <a:xfrm>
            <a:off x="7059378" y="1562703"/>
            <a:ext cx="785308" cy="785308"/>
          </a:xfrm>
          <a:prstGeom prst="ellipse">
            <a:avLst/>
          </a:prstGeom>
          <a:solidFill>
            <a:srgbClr val="80000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4" name="Rectángulo 93">
            <a:extLst>
              <a:ext uri="{FF2B5EF4-FFF2-40B4-BE49-F238E27FC236}">
                <a16:creationId xmlns:a16="http://schemas.microsoft.com/office/drawing/2014/main" id="{BA3BC4FA-09EA-814D-A89A-40AB5A59BDBD}"/>
              </a:ext>
            </a:extLst>
          </p:cNvPr>
          <p:cNvSpPr/>
          <p:nvPr/>
        </p:nvSpPr>
        <p:spPr>
          <a:xfrm>
            <a:off x="7056163" y="1755167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243</a:t>
            </a:r>
          </a:p>
        </p:txBody>
      </p:sp>
    </p:spTree>
    <p:extLst>
      <p:ext uri="{BB962C8B-B14F-4D97-AF65-F5344CB8AC3E}">
        <p14:creationId xmlns:p14="http://schemas.microsoft.com/office/powerpoint/2010/main" val="3124643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>
            <a:extLst>
              <a:ext uri="{FF2B5EF4-FFF2-40B4-BE49-F238E27FC236}">
                <a16:creationId xmlns:a16="http://schemas.microsoft.com/office/drawing/2014/main" id="{E063226F-611D-F044-839D-1EE5195E75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E4CE8F9C-42D2-384A-B7A3-EAC1823AB881}"/>
              </a:ext>
            </a:extLst>
          </p:cNvPr>
          <p:cNvSpPr/>
          <p:nvPr/>
        </p:nvSpPr>
        <p:spPr>
          <a:xfrm>
            <a:off x="0" y="829401"/>
            <a:ext cx="9144000" cy="549245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8F89DEE-4C8A-CC43-89DC-7AE868BFC6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731" y="1492382"/>
            <a:ext cx="8719888" cy="3974281"/>
          </a:xfrm>
          <a:prstGeom prst="rect">
            <a:avLst/>
          </a:prstGeom>
          <a:effectLst>
            <a:outerShdw blurRad="2413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1 Título">
            <a:extLst>
              <a:ext uri="{FF2B5EF4-FFF2-40B4-BE49-F238E27FC236}">
                <a16:creationId xmlns:a16="http://schemas.microsoft.com/office/drawing/2014/main" id="{4778F8FF-7ADA-EB4D-B90B-76560C77AACC}"/>
              </a:ext>
            </a:extLst>
          </p:cNvPr>
          <p:cNvSpPr txBox="1">
            <a:spLocks/>
          </p:cNvSpPr>
          <p:nvPr/>
        </p:nvSpPr>
        <p:spPr bwMode="auto">
          <a:xfrm>
            <a:off x="149108" y="121822"/>
            <a:ext cx="7447568" cy="70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CL" altLang="es-CL" sz="2600" b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Sanciones Ley 20.585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97EFF8E-8018-BA42-A63A-99C4A5ACE130}"/>
              </a:ext>
            </a:extLst>
          </p:cNvPr>
          <p:cNvSpPr/>
          <p:nvPr/>
        </p:nvSpPr>
        <p:spPr>
          <a:xfrm>
            <a:off x="-4362298" y="-4434312"/>
            <a:ext cx="45180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600" b="1" dirty="0">
                <a:solidFill>
                  <a:schemeClr val="accent1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Sanciones notificadas por Licencias Médicas</a:t>
            </a:r>
          </a:p>
          <a:p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Médicos grandes emisores Nº Ley 20.285</a:t>
            </a:r>
            <a:endParaRPr lang="es-CL" b="1" dirty="0">
              <a:solidFill>
                <a:schemeClr val="accent1">
                  <a:lumMod val="50000"/>
                </a:schemeClr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82" name="Rectángulo 81">
            <a:extLst>
              <a:ext uri="{FF2B5EF4-FFF2-40B4-BE49-F238E27FC236}">
                <a16:creationId xmlns:a16="http://schemas.microsoft.com/office/drawing/2014/main" id="{7DC60FBA-5E68-3346-9890-EA9BCC6B513B}"/>
              </a:ext>
            </a:extLst>
          </p:cNvPr>
          <p:cNvSpPr/>
          <p:nvPr/>
        </p:nvSpPr>
        <p:spPr>
          <a:xfrm>
            <a:off x="319035" y="3600450"/>
            <a:ext cx="1813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300" b="1" dirty="0">
                <a:solidFill>
                  <a:srgbClr val="0020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26</a:t>
            </a:r>
          </a:p>
        </p:txBody>
      </p:sp>
      <p:sp>
        <p:nvSpPr>
          <p:cNvPr id="84" name="Rectángulo 83">
            <a:extLst>
              <a:ext uri="{FF2B5EF4-FFF2-40B4-BE49-F238E27FC236}">
                <a16:creationId xmlns:a16="http://schemas.microsoft.com/office/drawing/2014/main" id="{2FCF79AE-DEA4-3548-B423-32B81B359622}"/>
              </a:ext>
            </a:extLst>
          </p:cNvPr>
          <p:cNvSpPr/>
          <p:nvPr/>
        </p:nvSpPr>
        <p:spPr>
          <a:xfrm>
            <a:off x="2575297" y="3600449"/>
            <a:ext cx="17941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300" b="1" dirty="0">
                <a:solidFill>
                  <a:srgbClr val="0020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16</a:t>
            </a:r>
          </a:p>
        </p:txBody>
      </p:sp>
      <p:sp>
        <p:nvSpPr>
          <p:cNvPr id="85" name="Rectángulo 84">
            <a:extLst>
              <a:ext uri="{FF2B5EF4-FFF2-40B4-BE49-F238E27FC236}">
                <a16:creationId xmlns:a16="http://schemas.microsoft.com/office/drawing/2014/main" id="{E2347C62-1D22-1748-8701-71F0BD55FC6A}"/>
              </a:ext>
            </a:extLst>
          </p:cNvPr>
          <p:cNvSpPr/>
          <p:nvPr/>
        </p:nvSpPr>
        <p:spPr>
          <a:xfrm>
            <a:off x="350895" y="3867868"/>
            <a:ext cx="17449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Médicos</a:t>
            </a:r>
            <a:endParaRPr lang="es-CL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ángulo 85">
            <a:extLst>
              <a:ext uri="{FF2B5EF4-FFF2-40B4-BE49-F238E27FC236}">
                <a16:creationId xmlns:a16="http://schemas.microsoft.com/office/drawing/2014/main" id="{25656AE9-433B-2B48-9C5B-B7D2802886F6}"/>
              </a:ext>
            </a:extLst>
          </p:cNvPr>
          <p:cNvSpPr/>
          <p:nvPr/>
        </p:nvSpPr>
        <p:spPr>
          <a:xfrm>
            <a:off x="4837602" y="3579574"/>
            <a:ext cx="17802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300" b="1" dirty="0">
                <a:solidFill>
                  <a:srgbClr val="0020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9</a:t>
            </a:r>
          </a:p>
        </p:txBody>
      </p:sp>
      <p:sp>
        <p:nvSpPr>
          <p:cNvPr id="87" name="Rectángulo 86">
            <a:extLst>
              <a:ext uri="{FF2B5EF4-FFF2-40B4-BE49-F238E27FC236}">
                <a16:creationId xmlns:a16="http://schemas.microsoft.com/office/drawing/2014/main" id="{184B861E-AA7A-6548-BA6A-32AA1297FBA6}"/>
              </a:ext>
            </a:extLst>
          </p:cNvPr>
          <p:cNvSpPr/>
          <p:nvPr/>
        </p:nvSpPr>
        <p:spPr>
          <a:xfrm>
            <a:off x="319034" y="3127687"/>
            <a:ext cx="18134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300" b="1" dirty="0">
                <a:solidFill>
                  <a:srgbClr val="0020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1.595</a:t>
            </a:r>
          </a:p>
        </p:txBody>
      </p:sp>
      <p:sp>
        <p:nvSpPr>
          <p:cNvPr id="90" name="Rectángulo 89">
            <a:extLst>
              <a:ext uri="{FF2B5EF4-FFF2-40B4-BE49-F238E27FC236}">
                <a16:creationId xmlns:a16="http://schemas.microsoft.com/office/drawing/2014/main" id="{EC2BF28E-065C-CE47-A60F-1C77E7442995}"/>
              </a:ext>
            </a:extLst>
          </p:cNvPr>
          <p:cNvSpPr/>
          <p:nvPr/>
        </p:nvSpPr>
        <p:spPr>
          <a:xfrm>
            <a:off x="314267" y="2639229"/>
            <a:ext cx="1818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300" b="1" dirty="0">
                <a:solidFill>
                  <a:srgbClr val="0020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1.480</a:t>
            </a:r>
          </a:p>
        </p:txBody>
      </p:sp>
      <p:sp>
        <p:nvSpPr>
          <p:cNvPr id="93" name="Rectángulo 92">
            <a:extLst>
              <a:ext uri="{FF2B5EF4-FFF2-40B4-BE49-F238E27FC236}">
                <a16:creationId xmlns:a16="http://schemas.microsoft.com/office/drawing/2014/main" id="{459417A8-7E04-CE4C-A8FD-5D6509398C67}"/>
              </a:ext>
            </a:extLst>
          </p:cNvPr>
          <p:cNvSpPr/>
          <p:nvPr/>
        </p:nvSpPr>
        <p:spPr>
          <a:xfrm>
            <a:off x="2575301" y="3127511"/>
            <a:ext cx="1802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300" b="1" dirty="0">
                <a:solidFill>
                  <a:srgbClr val="0020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1.450</a:t>
            </a:r>
          </a:p>
        </p:txBody>
      </p:sp>
      <p:sp>
        <p:nvSpPr>
          <p:cNvPr id="96" name="Rectángulo 95">
            <a:extLst>
              <a:ext uri="{FF2B5EF4-FFF2-40B4-BE49-F238E27FC236}">
                <a16:creationId xmlns:a16="http://schemas.microsoft.com/office/drawing/2014/main" id="{83D5C496-D796-2642-853F-920579ED6FC6}"/>
              </a:ext>
            </a:extLst>
          </p:cNvPr>
          <p:cNvSpPr/>
          <p:nvPr/>
        </p:nvSpPr>
        <p:spPr>
          <a:xfrm>
            <a:off x="2595154" y="2623069"/>
            <a:ext cx="1795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300" b="1" dirty="0">
                <a:solidFill>
                  <a:srgbClr val="0020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3.095</a:t>
            </a:r>
          </a:p>
        </p:txBody>
      </p:sp>
      <p:sp>
        <p:nvSpPr>
          <p:cNvPr id="99" name="Rectángulo 98">
            <a:extLst>
              <a:ext uri="{FF2B5EF4-FFF2-40B4-BE49-F238E27FC236}">
                <a16:creationId xmlns:a16="http://schemas.microsoft.com/office/drawing/2014/main" id="{2AA5BA8F-0854-F644-A83E-D220D6D8B6E1}"/>
              </a:ext>
            </a:extLst>
          </p:cNvPr>
          <p:cNvSpPr/>
          <p:nvPr/>
        </p:nvSpPr>
        <p:spPr>
          <a:xfrm>
            <a:off x="4837604" y="3120938"/>
            <a:ext cx="17802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300" b="1" dirty="0">
                <a:solidFill>
                  <a:srgbClr val="0020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665</a:t>
            </a:r>
          </a:p>
        </p:txBody>
      </p:sp>
      <p:sp>
        <p:nvSpPr>
          <p:cNvPr id="101" name="Rectángulo 100">
            <a:extLst>
              <a:ext uri="{FF2B5EF4-FFF2-40B4-BE49-F238E27FC236}">
                <a16:creationId xmlns:a16="http://schemas.microsoft.com/office/drawing/2014/main" id="{B4EB0F7B-ADFF-6040-9843-84CF03050609}"/>
              </a:ext>
            </a:extLst>
          </p:cNvPr>
          <p:cNvSpPr/>
          <p:nvPr/>
        </p:nvSpPr>
        <p:spPr>
          <a:xfrm>
            <a:off x="4837607" y="2916998"/>
            <a:ext cx="17802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UTM</a:t>
            </a:r>
          </a:p>
        </p:txBody>
      </p:sp>
      <p:sp>
        <p:nvSpPr>
          <p:cNvPr id="102" name="Rectángulo 101">
            <a:extLst>
              <a:ext uri="{FF2B5EF4-FFF2-40B4-BE49-F238E27FC236}">
                <a16:creationId xmlns:a16="http://schemas.microsoft.com/office/drawing/2014/main" id="{0BFF67FD-8363-FE44-A6A5-34E46D844C8C}"/>
              </a:ext>
            </a:extLst>
          </p:cNvPr>
          <p:cNvSpPr/>
          <p:nvPr/>
        </p:nvSpPr>
        <p:spPr>
          <a:xfrm>
            <a:off x="4831100" y="2623069"/>
            <a:ext cx="17867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300" b="1" dirty="0">
                <a:solidFill>
                  <a:srgbClr val="0020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1.875</a:t>
            </a:r>
          </a:p>
        </p:txBody>
      </p:sp>
      <p:sp>
        <p:nvSpPr>
          <p:cNvPr id="106" name="Rectángulo 105">
            <a:extLst>
              <a:ext uri="{FF2B5EF4-FFF2-40B4-BE49-F238E27FC236}">
                <a16:creationId xmlns:a16="http://schemas.microsoft.com/office/drawing/2014/main" id="{80C7A9BD-CF3B-C94B-930C-2EBBF2A414F6}"/>
              </a:ext>
            </a:extLst>
          </p:cNvPr>
          <p:cNvSpPr/>
          <p:nvPr/>
        </p:nvSpPr>
        <p:spPr>
          <a:xfrm>
            <a:off x="7816800" y="1981470"/>
            <a:ext cx="11779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800" dirty="0">
                <a:solidFill>
                  <a:srgbClr val="C0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152</a:t>
            </a:r>
          </a:p>
        </p:txBody>
      </p:sp>
      <p:sp>
        <p:nvSpPr>
          <p:cNvPr id="107" name="Rectángulo 106">
            <a:extLst>
              <a:ext uri="{FF2B5EF4-FFF2-40B4-BE49-F238E27FC236}">
                <a16:creationId xmlns:a16="http://schemas.microsoft.com/office/drawing/2014/main" id="{CA249C64-F6E6-CB46-B2D1-9C5C7960727B}"/>
              </a:ext>
            </a:extLst>
          </p:cNvPr>
          <p:cNvSpPr/>
          <p:nvPr/>
        </p:nvSpPr>
        <p:spPr>
          <a:xfrm>
            <a:off x="6999374" y="1938452"/>
            <a:ext cx="15791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Sanciones</a:t>
            </a:r>
          </a:p>
          <a:p>
            <a:r>
              <a:rPr lang="es-C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aplicadas</a:t>
            </a:r>
          </a:p>
        </p:txBody>
      </p:sp>
      <p:sp>
        <p:nvSpPr>
          <p:cNvPr id="110" name="Rectángulo 109">
            <a:extLst>
              <a:ext uri="{FF2B5EF4-FFF2-40B4-BE49-F238E27FC236}">
                <a16:creationId xmlns:a16="http://schemas.microsoft.com/office/drawing/2014/main" id="{8B6507E2-4432-FD47-804C-6931521BD42B}"/>
              </a:ext>
            </a:extLst>
          </p:cNvPr>
          <p:cNvSpPr/>
          <p:nvPr/>
        </p:nvSpPr>
        <p:spPr>
          <a:xfrm>
            <a:off x="7077979" y="2913058"/>
            <a:ext cx="17976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UTM</a:t>
            </a:r>
          </a:p>
        </p:txBody>
      </p:sp>
      <p:sp>
        <p:nvSpPr>
          <p:cNvPr id="111" name="Rectángulo 110">
            <a:extLst>
              <a:ext uri="{FF2B5EF4-FFF2-40B4-BE49-F238E27FC236}">
                <a16:creationId xmlns:a16="http://schemas.microsoft.com/office/drawing/2014/main" id="{6F99AFDC-D77F-5D49-8808-60B2272657F1}"/>
              </a:ext>
            </a:extLst>
          </p:cNvPr>
          <p:cNvSpPr/>
          <p:nvPr/>
        </p:nvSpPr>
        <p:spPr>
          <a:xfrm>
            <a:off x="7105855" y="2612917"/>
            <a:ext cx="17469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300" b="1" dirty="0">
                <a:solidFill>
                  <a:srgbClr val="0020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2.319</a:t>
            </a:r>
          </a:p>
        </p:txBody>
      </p:sp>
      <p:sp>
        <p:nvSpPr>
          <p:cNvPr id="112" name="Rectángulo 111">
            <a:extLst>
              <a:ext uri="{FF2B5EF4-FFF2-40B4-BE49-F238E27FC236}">
                <a16:creationId xmlns:a16="http://schemas.microsoft.com/office/drawing/2014/main" id="{E013D00D-3771-0D44-AD34-FCF523827641}"/>
              </a:ext>
            </a:extLst>
          </p:cNvPr>
          <p:cNvSpPr/>
          <p:nvPr/>
        </p:nvSpPr>
        <p:spPr>
          <a:xfrm>
            <a:off x="4720929" y="1948770"/>
            <a:ext cx="14667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Sanciones</a:t>
            </a:r>
          </a:p>
          <a:p>
            <a:r>
              <a:rPr lang="es-C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aplicadas</a:t>
            </a:r>
          </a:p>
        </p:txBody>
      </p:sp>
      <p:sp>
        <p:nvSpPr>
          <p:cNvPr id="114" name="Rectángulo 113">
            <a:extLst>
              <a:ext uri="{FF2B5EF4-FFF2-40B4-BE49-F238E27FC236}">
                <a16:creationId xmlns:a16="http://schemas.microsoft.com/office/drawing/2014/main" id="{ED91E670-3119-EB4D-B72D-28F9B5ECAD9F}"/>
              </a:ext>
            </a:extLst>
          </p:cNvPr>
          <p:cNvSpPr/>
          <p:nvPr/>
        </p:nvSpPr>
        <p:spPr>
          <a:xfrm>
            <a:off x="5516934" y="1983122"/>
            <a:ext cx="12881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800" dirty="0">
                <a:solidFill>
                  <a:srgbClr val="C0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125</a:t>
            </a:r>
          </a:p>
        </p:txBody>
      </p:sp>
      <p:sp>
        <p:nvSpPr>
          <p:cNvPr id="122" name="Rectángulo 121">
            <a:extLst>
              <a:ext uri="{FF2B5EF4-FFF2-40B4-BE49-F238E27FC236}">
                <a16:creationId xmlns:a16="http://schemas.microsoft.com/office/drawing/2014/main" id="{58DA4694-115D-C245-B15B-6D2EBC6D04B0}"/>
              </a:ext>
            </a:extLst>
          </p:cNvPr>
          <p:cNvSpPr/>
          <p:nvPr/>
        </p:nvSpPr>
        <p:spPr>
          <a:xfrm>
            <a:off x="3378920" y="1981470"/>
            <a:ext cx="10436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800" dirty="0">
                <a:solidFill>
                  <a:srgbClr val="C0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125</a:t>
            </a:r>
          </a:p>
        </p:txBody>
      </p:sp>
      <p:sp>
        <p:nvSpPr>
          <p:cNvPr id="124" name="Rectángulo 123">
            <a:extLst>
              <a:ext uri="{FF2B5EF4-FFF2-40B4-BE49-F238E27FC236}">
                <a16:creationId xmlns:a16="http://schemas.microsoft.com/office/drawing/2014/main" id="{40960E10-6F3A-754E-90D1-1786E1FFA0C0}"/>
              </a:ext>
            </a:extLst>
          </p:cNvPr>
          <p:cNvSpPr/>
          <p:nvPr/>
        </p:nvSpPr>
        <p:spPr>
          <a:xfrm>
            <a:off x="1195395" y="1984600"/>
            <a:ext cx="937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800" dirty="0">
                <a:solidFill>
                  <a:srgbClr val="C0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76</a:t>
            </a:r>
          </a:p>
        </p:txBody>
      </p:sp>
      <p:sp>
        <p:nvSpPr>
          <p:cNvPr id="125" name="Rectángulo 124">
            <a:extLst>
              <a:ext uri="{FF2B5EF4-FFF2-40B4-BE49-F238E27FC236}">
                <a16:creationId xmlns:a16="http://schemas.microsoft.com/office/drawing/2014/main" id="{0618EC64-1ACD-1C46-8AF1-B9F82731C223}"/>
              </a:ext>
            </a:extLst>
          </p:cNvPr>
          <p:cNvSpPr/>
          <p:nvPr/>
        </p:nvSpPr>
        <p:spPr>
          <a:xfrm>
            <a:off x="2506387" y="1946173"/>
            <a:ext cx="14667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Sanciones</a:t>
            </a:r>
          </a:p>
          <a:p>
            <a:r>
              <a:rPr lang="es-C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aplicadas</a:t>
            </a:r>
          </a:p>
        </p:txBody>
      </p:sp>
      <p:sp>
        <p:nvSpPr>
          <p:cNvPr id="126" name="Rectángulo 125">
            <a:extLst>
              <a:ext uri="{FF2B5EF4-FFF2-40B4-BE49-F238E27FC236}">
                <a16:creationId xmlns:a16="http://schemas.microsoft.com/office/drawing/2014/main" id="{9D7DEEBA-DF45-1C41-92DA-A7BBAFFBB5AE}"/>
              </a:ext>
            </a:extLst>
          </p:cNvPr>
          <p:cNvSpPr/>
          <p:nvPr/>
        </p:nvSpPr>
        <p:spPr>
          <a:xfrm>
            <a:off x="230977" y="1938282"/>
            <a:ext cx="14667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Sanciones</a:t>
            </a:r>
          </a:p>
          <a:p>
            <a:r>
              <a:rPr lang="es-C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aplicadas</a:t>
            </a:r>
          </a:p>
        </p:txBody>
      </p:sp>
      <p:sp>
        <p:nvSpPr>
          <p:cNvPr id="127" name="Rectángulo 126">
            <a:extLst>
              <a:ext uri="{FF2B5EF4-FFF2-40B4-BE49-F238E27FC236}">
                <a16:creationId xmlns:a16="http://schemas.microsoft.com/office/drawing/2014/main" id="{EB65728A-88D5-9E4B-A8DA-5679B0510211}"/>
              </a:ext>
            </a:extLst>
          </p:cNvPr>
          <p:cNvSpPr/>
          <p:nvPr/>
        </p:nvSpPr>
        <p:spPr>
          <a:xfrm>
            <a:off x="2595151" y="2925808"/>
            <a:ext cx="17465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UTM</a:t>
            </a:r>
          </a:p>
        </p:txBody>
      </p:sp>
      <p:sp>
        <p:nvSpPr>
          <p:cNvPr id="128" name="Rectángulo 127">
            <a:extLst>
              <a:ext uri="{FF2B5EF4-FFF2-40B4-BE49-F238E27FC236}">
                <a16:creationId xmlns:a16="http://schemas.microsoft.com/office/drawing/2014/main" id="{6E3CBB21-3BBA-284A-864E-5DE054DCD39E}"/>
              </a:ext>
            </a:extLst>
          </p:cNvPr>
          <p:cNvSpPr/>
          <p:nvPr/>
        </p:nvSpPr>
        <p:spPr>
          <a:xfrm>
            <a:off x="319647" y="2918653"/>
            <a:ext cx="18128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UTM</a:t>
            </a:r>
          </a:p>
        </p:txBody>
      </p:sp>
      <p:sp>
        <p:nvSpPr>
          <p:cNvPr id="132" name="Rectángulo 131">
            <a:extLst>
              <a:ext uri="{FF2B5EF4-FFF2-40B4-BE49-F238E27FC236}">
                <a16:creationId xmlns:a16="http://schemas.microsoft.com/office/drawing/2014/main" id="{28CEA270-B6DD-164D-80F1-C3884D8A53FD}"/>
              </a:ext>
            </a:extLst>
          </p:cNvPr>
          <p:cNvSpPr/>
          <p:nvPr/>
        </p:nvSpPr>
        <p:spPr>
          <a:xfrm>
            <a:off x="319035" y="3406203"/>
            <a:ext cx="18134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Días de suspensión</a:t>
            </a:r>
            <a:endParaRPr lang="es-CL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Rectángulo 132">
            <a:extLst>
              <a:ext uri="{FF2B5EF4-FFF2-40B4-BE49-F238E27FC236}">
                <a16:creationId xmlns:a16="http://schemas.microsoft.com/office/drawing/2014/main" id="{1A8746EB-C9A9-604B-B772-7145FBCEF3C1}"/>
              </a:ext>
            </a:extLst>
          </p:cNvPr>
          <p:cNvSpPr/>
          <p:nvPr/>
        </p:nvSpPr>
        <p:spPr>
          <a:xfrm>
            <a:off x="2575298" y="3403637"/>
            <a:ext cx="17860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Días de suspensión</a:t>
            </a:r>
            <a:endParaRPr lang="es-CL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Rectángulo 133">
            <a:extLst>
              <a:ext uri="{FF2B5EF4-FFF2-40B4-BE49-F238E27FC236}">
                <a16:creationId xmlns:a16="http://schemas.microsoft.com/office/drawing/2014/main" id="{D1489241-18F7-3C40-8F2F-72DD039181AB}"/>
              </a:ext>
            </a:extLst>
          </p:cNvPr>
          <p:cNvSpPr/>
          <p:nvPr/>
        </p:nvSpPr>
        <p:spPr>
          <a:xfrm>
            <a:off x="4856665" y="3399049"/>
            <a:ext cx="17612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Días de suspensión</a:t>
            </a:r>
            <a:endParaRPr lang="es-CL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Rectángulo 134">
            <a:extLst>
              <a:ext uri="{FF2B5EF4-FFF2-40B4-BE49-F238E27FC236}">
                <a16:creationId xmlns:a16="http://schemas.microsoft.com/office/drawing/2014/main" id="{8A950A7E-19BF-5F4C-98A2-F0B893AFAAC4}"/>
              </a:ext>
            </a:extLst>
          </p:cNvPr>
          <p:cNvSpPr/>
          <p:nvPr/>
        </p:nvSpPr>
        <p:spPr>
          <a:xfrm>
            <a:off x="2568294" y="3876613"/>
            <a:ext cx="17930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Médicos</a:t>
            </a:r>
            <a:endParaRPr lang="es-CL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Rectángulo 135">
            <a:extLst>
              <a:ext uri="{FF2B5EF4-FFF2-40B4-BE49-F238E27FC236}">
                <a16:creationId xmlns:a16="http://schemas.microsoft.com/office/drawing/2014/main" id="{FD0E502F-9DA3-F94B-A959-EF5C2964B856}"/>
              </a:ext>
            </a:extLst>
          </p:cNvPr>
          <p:cNvSpPr/>
          <p:nvPr/>
        </p:nvSpPr>
        <p:spPr>
          <a:xfrm>
            <a:off x="4829472" y="3848003"/>
            <a:ext cx="17884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Médicos</a:t>
            </a:r>
            <a:endParaRPr lang="es-CL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Rectángulo 137">
            <a:extLst>
              <a:ext uri="{FF2B5EF4-FFF2-40B4-BE49-F238E27FC236}">
                <a16:creationId xmlns:a16="http://schemas.microsoft.com/office/drawing/2014/main" id="{ADF378CA-AE14-3940-9B2A-2F2DC4716188}"/>
              </a:ext>
            </a:extLst>
          </p:cNvPr>
          <p:cNvSpPr/>
          <p:nvPr/>
        </p:nvSpPr>
        <p:spPr>
          <a:xfrm>
            <a:off x="7094170" y="3556291"/>
            <a:ext cx="17879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300" b="1" dirty="0">
                <a:solidFill>
                  <a:srgbClr val="0020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35</a:t>
            </a:r>
          </a:p>
        </p:txBody>
      </p:sp>
      <p:sp>
        <p:nvSpPr>
          <p:cNvPr id="139" name="Rectángulo 138">
            <a:extLst>
              <a:ext uri="{FF2B5EF4-FFF2-40B4-BE49-F238E27FC236}">
                <a16:creationId xmlns:a16="http://schemas.microsoft.com/office/drawing/2014/main" id="{DB5CD2BE-FAF3-3D4C-A611-28DA55C98D6A}"/>
              </a:ext>
            </a:extLst>
          </p:cNvPr>
          <p:cNvSpPr/>
          <p:nvPr/>
        </p:nvSpPr>
        <p:spPr>
          <a:xfrm>
            <a:off x="7086040" y="3101198"/>
            <a:ext cx="17960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300" b="1" dirty="0">
                <a:solidFill>
                  <a:srgbClr val="0020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1.170</a:t>
            </a:r>
          </a:p>
        </p:txBody>
      </p:sp>
      <p:sp>
        <p:nvSpPr>
          <p:cNvPr id="140" name="Rectángulo 139">
            <a:extLst>
              <a:ext uri="{FF2B5EF4-FFF2-40B4-BE49-F238E27FC236}">
                <a16:creationId xmlns:a16="http://schemas.microsoft.com/office/drawing/2014/main" id="{FFAFE963-C67A-D848-B4D2-1B5ECC5A44A0}"/>
              </a:ext>
            </a:extLst>
          </p:cNvPr>
          <p:cNvSpPr/>
          <p:nvPr/>
        </p:nvSpPr>
        <p:spPr>
          <a:xfrm>
            <a:off x="7077978" y="3379890"/>
            <a:ext cx="18041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Días de suspensión</a:t>
            </a:r>
            <a:endParaRPr lang="es-CL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Rectángulo 140">
            <a:extLst>
              <a:ext uri="{FF2B5EF4-FFF2-40B4-BE49-F238E27FC236}">
                <a16:creationId xmlns:a16="http://schemas.microsoft.com/office/drawing/2014/main" id="{ED28F7B2-D0D1-924D-9F38-DFEAB68158FF}"/>
              </a:ext>
            </a:extLst>
          </p:cNvPr>
          <p:cNvSpPr/>
          <p:nvPr/>
        </p:nvSpPr>
        <p:spPr>
          <a:xfrm>
            <a:off x="7077910" y="3852935"/>
            <a:ext cx="18042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Médicos</a:t>
            </a:r>
            <a:endParaRPr lang="es-CL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Rectángulo 141">
            <a:extLst>
              <a:ext uri="{FF2B5EF4-FFF2-40B4-BE49-F238E27FC236}">
                <a16:creationId xmlns:a16="http://schemas.microsoft.com/office/drawing/2014/main" id="{2A4EC7AA-C76E-3646-B90E-9F9E77951D17}"/>
              </a:ext>
            </a:extLst>
          </p:cNvPr>
          <p:cNvSpPr/>
          <p:nvPr/>
        </p:nvSpPr>
        <p:spPr>
          <a:xfrm>
            <a:off x="319494" y="1492306"/>
            <a:ext cx="1352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dirty="0">
                <a:solidFill>
                  <a:srgbClr val="0020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2015</a:t>
            </a:r>
          </a:p>
        </p:txBody>
      </p:sp>
      <p:sp>
        <p:nvSpPr>
          <p:cNvPr id="143" name="Rectángulo 142">
            <a:extLst>
              <a:ext uri="{FF2B5EF4-FFF2-40B4-BE49-F238E27FC236}">
                <a16:creationId xmlns:a16="http://schemas.microsoft.com/office/drawing/2014/main" id="{9A8E79A7-584F-514B-90BC-461B59618DFB}"/>
              </a:ext>
            </a:extLst>
          </p:cNvPr>
          <p:cNvSpPr/>
          <p:nvPr/>
        </p:nvSpPr>
        <p:spPr>
          <a:xfrm>
            <a:off x="2575297" y="1501333"/>
            <a:ext cx="1352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dirty="0">
                <a:solidFill>
                  <a:srgbClr val="0020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2016</a:t>
            </a:r>
          </a:p>
        </p:txBody>
      </p:sp>
      <p:sp>
        <p:nvSpPr>
          <p:cNvPr id="144" name="Rectángulo 143">
            <a:extLst>
              <a:ext uri="{FF2B5EF4-FFF2-40B4-BE49-F238E27FC236}">
                <a16:creationId xmlns:a16="http://schemas.microsoft.com/office/drawing/2014/main" id="{8F1120D8-A56F-1145-9735-CFB786509F7C}"/>
              </a:ext>
            </a:extLst>
          </p:cNvPr>
          <p:cNvSpPr/>
          <p:nvPr/>
        </p:nvSpPr>
        <p:spPr>
          <a:xfrm>
            <a:off x="4831100" y="1495142"/>
            <a:ext cx="1352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dirty="0">
                <a:solidFill>
                  <a:srgbClr val="0020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2017</a:t>
            </a:r>
          </a:p>
        </p:txBody>
      </p:sp>
      <p:sp>
        <p:nvSpPr>
          <p:cNvPr id="145" name="Rectángulo 144">
            <a:extLst>
              <a:ext uri="{FF2B5EF4-FFF2-40B4-BE49-F238E27FC236}">
                <a16:creationId xmlns:a16="http://schemas.microsoft.com/office/drawing/2014/main" id="{EDBCCB0B-D7E6-E746-95D2-A6B5CE2BA12C}"/>
              </a:ext>
            </a:extLst>
          </p:cNvPr>
          <p:cNvSpPr/>
          <p:nvPr/>
        </p:nvSpPr>
        <p:spPr>
          <a:xfrm>
            <a:off x="7086903" y="1501332"/>
            <a:ext cx="1352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dirty="0">
                <a:solidFill>
                  <a:srgbClr val="0020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2018</a:t>
            </a:r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397901F2-2797-0743-AA0C-1D5B4780DEC0}"/>
              </a:ext>
            </a:extLst>
          </p:cNvPr>
          <p:cNvSpPr/>
          <p:nvPr/>
        </p:nvSpPr>
        <p:spPr>
          <a:xfrm>
            <a:off x="6909478" y="4184029"/>
            <a:ext cx="15791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Contralores</a:t>
            </a:r>
          </a:p>
          <a:p>
            <a:r>
              <a:rPr lang="es-CL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Isapre</a:t>
            </a: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A4303700-9ADC-4943-8EF7-806CC04F3E98}"/>
              </a:ext>
            </a:extLst>
          </p:cNvPr>
          <p:cNvSpPr/>
          <p:nvPr/>
        </p:nvSpPr>
        <p:spPr>
          <a:xfrm>
            <a:off x="8008896" y="4202126"/>
            <a:ext cx="7937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800" dirty="0">
                <a:solidFill>
                  <a:srgbClr val="C0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9</a:t>
            </a: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40F513D4-F95F-AC4D-9E08-0360DD10D1B2}"/>
              </a:ext>
            </a:extLst>
          </p:cNvPr>
          <p:cNvSpPr/>
          <p:nvPr/>
        </p:nvSpPr>
        <p:spPr>
          <a:xfrm>
            <a:off x="7082176" y="5128368"/>
            <a:ext cx="17999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UTM</a:t>
            </a:r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E1A3919E-A701-C541-8F0B-7866D73397A2}"/>
              </a:ext>
            </a:extLst>
          </p:cNvPr>
          <p:cNvSpPr/>
          <p:nvPr/>
        </p:nvSpPr>
        <p:spPr>
          <a:xfrm>
            <a:off x="7082178" y="4816655"/>
            <a:ext cx="1793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300" b="1" dirty="0">
                <a:solidFill>
                  <a:srgbClr val="0020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75</a:t>
            </a:r>
          </a:p>
        </p:txBody>
      </p:sp>
    </p:spTree>
    <p:extLst>
      <p:ext uri="{BB962C8B-B14F-4D97-AF65-F5344CB8AC3E}">
        <p14:creationId xmlns:p14="http://schemas.microsoft.com/office/powerpoint/2010/main" val="2958566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n 45">
            <a:extLst>
              <a:ext uri="{FF2B5EF4-FFF2-40B4-BE49-F238E27FC236}">
                <a16:creationId xmlns:a16="http://schemas.microsoft.com/office/drawing/2014/main" id="{9799081D-3469-A149-9500-DB967824BD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7A75D7F4-905D-614C-A33A-8E2CB57F6EDF}"/>
              </a:ext>
            </a:extLst>
          </p:cNvPr>
          <p:cNvSpPr/>
          <p:nvPr/>
        </p:nvSpPr>
        <p:spPr>
          <a:xfrm>
            <a:off x="226644" y="120111"/>
            <a:ext cx="205857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Dictámenes</a:t>
            </a:r>
            <a:endParaRPr lang="es-CL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ángulo redondeado 37">
            <a:extLst>
              <a:ext uri="{FF2B5EF4-FFF2-40B4-BE49-F238E27FC236}">
                <a16:creationId xmlns:a16="http://schemas.microsoft.com/office/drawing/2014/main" id="{CE588C44-9B44-764C-B0D5-39F8B0D950D3}"/>
              </a:ext>
            </a:extLst>
          </p:cNvPr>
          <p:cNvSpPr/>
          <p:nvPr/>
        </p:nvSpPr>
        <p:spPr>
          <a:xfrm>
            <a:off x="4576083" y="4624245"/>
            <a:ext cx="1456004" cy="56748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8A8C2296-FB60-1349-8620-EC878582E442}"/>
              </a:ext>
            </a:extLst>
          </p:cNvPr>
          <p:cNvSpPr/>
          <p:nvPr/>
        </p:nvSpPr>
        <p:spPr>
          <a:xfrm>
            <a:off x="4540346" y="4054814"/>
            <a:ext cx="151650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Incremento 2017 - 2018 </a:t>
            </a:r>
            <a:r>
              <a:rPr lang="es-CL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L" sz="3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26,3%</a:t>
            </a:r>
            <a:endParaRPr lang="es-CL" sz="3600" b="1" dirty="0">
              <a:solidFill>
                <a:schemeClr val="bg1"/>
              </a:solidFill>
            </a:endParaRPr>
          </a:p>
        </p:txBody>
      </p:sp>
      <p:sp>
        <p:nvSpPr>
          <p:cNvPr id="118" name="Rectángulo 117">
            <a:extLst>
              <a:ext uri="{FF2B5EF4-FFF2-40B4-BE49-F238E27FC236}">
                <a16:creationId xmlns:a16="http://schemas.microsoft.com/office/drawing/2014/main" id="{B889D524-9414-FE44-B4EE-9A182D860BCC}"/>
              </a:ext>
            </a:extLst>
          </p:cNvPr>
          <p:cNvSpPr/>
          <p:nvPr/>
        </p:nvSpPr>
        <p:spPr>
          <a:xfrm>
            <a:off x="2913247" y="4094359"/>
            <a:ext cx="886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3,8%</a:t>
            </a:r>
            <a:endParaRPr lang="es-CL" sz="2400" b="1" dirty="0"/>
          </a:p>
        </p:txBody>
      </p:sp>
      <p:sp>
        <p:nvSpPr>
          <p:cNvPr id="119" name="Rectángulo 118">
            <a:extLst>
              <a:ext uri="{FF2B5EF4-FFF2-40B4-BE49-F238E27FC236}">
                <a16:creationId xmlns:a16="http://schemas.microsoft.com/office/drawing/2014/main" id="{9660741D-3E4A-B74A-B97C-CA790668D351}"/>
              </a:ext>
            </a:extLst>
          </p:cNvPr>
          <p:cNvSpPr/>
          <p:nvPr/>
        </p:nvSpPr>
        <p:spPr>
          <a:xfrm>
            <a:off x="2910841" y="4451294"/>
            <a:ext cx="15142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</a:pPr>
            <a:r>
              <a:rPr lang="es-C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Prestaciones régimen CCAF</a:t>
            </a:r>
          </a:p>
        </p:txBody>
      </p:sp>
      <p:sp>
        <p:nvSpPr>
          <p:cNvPr id="120" name="CuadroTexto 119">
            <a:extLst>
              <a:ext uri="{FF2B5EF4-FFF2-40B4-BE49-F238E27FC236}">
                <a16:creationId xmlns:a16="http://schemas.microsoft.com/office/drawing/2014/main" id="{168E887C-EFED-A941-B4EC-41197FCC9D7F}"/>
              </a:ext>
            </a:extLst>
          </p:cNvPr>
          <p:cNvSpPr txBox="1"/>
          <p:nvPr/>
        </p:nvSpPr>
        <p:spPr>
          <a:xfrm>
            <a:off x="2915733" y="3606870"/>
            <a:ext cx="1509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Subsidio por </a:t>
            </a:r>
          </a:p>
          <a:p>
            <a:r>
              <a:rPr lang="es-C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incapacidad laboral</a:t>
            </a:r>
            <a:endParaRPr lang="es-C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Rectángulo 120">
            <a:extLst>
              <a:ext uri="{FF2B5EF4-FFF2-40B4-BE49-F238E27FC236}">
                <a16:creationId xmlns:a16="http://schemas.microsoft.com/office/drawing/2014/main" id="{CBABA5B8-A551-8047-9C60-689E45224748}"/>
              </a:ext>
            </a:extLst>
          </p:cNvPr>
          <p:cNvSpPr/>
          <p:nvPr/>
        </p:nvSpPr>
        <p:spPr>
          <a:xfrm>
            <a:off x="2909941" y="3254163"/>
            <a:ext cx="11117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5,3%</a:t>
            </a:r>
            <a:endParaRPr lang="es-CL" sz="2400" b="1" dirty="0"/>
          </a:p>
        </p:txBody>
      </p:sp>
      <p:sp>
        <p:nvSpPr>
          <p:cNvPr id="122" name="Rectángulo 121">
            <a:extLst>
              <a:ext uri="{FF2B5EF4-FFF2-40B4-BE49-F238E27FC236}">
                <a16:creationId xmlns:a16="http://schemas.microsoft.com/office/drawing/2014/main" id="{9F94C96D-F22E-E048-8023-B58E4ED33F12}"/>
              </a:ext>
            </a:extLst>
          </p:cNvPr>
          <p:cNvSpPr/>
          <p:nvPr/>
        </p:nvSpPr>
        <p:spPr>
          <a:xfrm>
            <a:off x="2914516" y="2769915"/>
            <a:ext cx="15105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s-C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Reclamaciones licencias médicas</a:t>
            </a:r>
          </a:p>
        </p:txBody>
      </p:sp>
      <p:sp>
        <p:nvSpPr>
          <p:cNvPr id="123" name="Rectángulo 122">
            <a:extLst>
              <a:ext uri="{FF2B5EF4-FFF2-40B4-BE49-F238E27FC236}">
                <a16:creationId xmlns:a16="http://schemas.microsoft.com/office/drawing/2014/main" id="{47B480CB-AC84-2C41-89B9-973AC1ADAD7E}"/>
              </a:ext>
            </a:extLst>
          </p:cNvPr>
          <p:cNvSpPr/>
          <p:nvPr/>
        </p:nvSpPr>
        <p:spPr>
          <a:xfrm>
            <a:off x="2909941" y="2444119"/>
            <a:ext cx="10515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48,1%</a:t>
            </a:r>
            <a:endParaRPr lang="es-CL" sz="2400" b="1" dirty="0"/>
          </a:p>
        </p:txBody>
      </p:sp>
      <p:sp>
        <p:nvSpPr>
          <p:cNvPr id="124" name="Rectángulo 123">
            <a:extLst>
              <a:ext uri="{FF2B5EF4-FFF2-40B4-BE49-F238E27FC236}">
                <a16:creationId xmlns:a16="http://schemas.microsoft.com/office/drawing/2014/main" id="{2126EE4A-1779-D84E-BF2A-36252AA95225}"/>
              </a:ext>
            </a:extLst>
          </p:cNvPr>
          <p:cNvSpPr/>
          <p:nvPr/>
        </p:nvSpPr>
        <p:spPr>
          <a:xfrm>
            <a:off x="2934243" y="2031978"/>
            <a:ext cx="16061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s-C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Reclamaciones </a:t>
            </a:r>
          </a:p>
          <a:p>
            <a:pPr lvl="0">
              <a:spcAft>
                <a:spcPts val="0"/>
              </a:spcAft>
            </a:pPr>
            <a:r>
              <a:rPr lang="es-C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Ley Nº 16.744</a:t>
            </a:r>
          </a:p>
        </p:txBody>
      </p:sp>
      <p:sp>
        <p:nvSpPr>
          <p:cNvPr id="125" name="Rectángulo 124">
            <a:extLst>
              <a:ext uri="{FF2B5EF4-FFF2-40B4-BE49-F238E27FC236}">
                <a16:creationId xmlns:a16="http://schemas.microsoft.com/office/drawing/2014/main" id="{176C2BE8-F127-F845-98DD-AA60C0371AF6}"/>
              </a:ext>
            </a:extLst>
          </p:cNvPr>
          <p:cNvSpPr/>
          <p:nvPr/>
        </p:nvSpPr>
        <p:spPr>
          <a:xfrm>
            <a:off x="2913744" y="1611598"/>
            <a:ext cx="801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22%</a:t>
            </a:r>
            <a:endParaRPr lang="es-CL" sz="2400" b="1" dirty="0"/>
          </a:p>
        </p:txBody>
      </p:sp>
      <p:sp>
        <p:nvSpPr>
          <p:cNvPr id="126" name="Elipse 125">
            <a:extLst>
              <a:ext uri="{FF2B5EF4-FFF2-40B4-BE49-F238E27FC236}">
                <a16:creationId xmlns:a16="http://schemas.microsoft.com/office/drawing/2014/main" id="{559C6E48-BCFD-B144-BA1B-33C0CF69664C}"/>
              </a:ext>
            </a:extLst>
          </p:cNvPr>
          <p:cNvSpPr/>
          <p:nvPr/>
        </p:nvSpPr>
        <p:spPr>
          <a:xfrm rot="5582440">
            <a:off x="2831475" y="1793222"/>
            <a:ext cx="116958" cy="11695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7" name="Elipse 126">
            <a:extLst>
              <a:ext uri="{FF2B5EF4-FFF2-40B4-BE49-F238E27FC236}">
                <a16:creationId xmlns:a16="http://schemas.microsoft.com/office/drawing/2014/main" id="{556B6DC3-A5FD-2748-85CC-35BE277F5316}"/>
              </a:ext>
            </a:extLst>
          </p:cNvPr>
          <p:cNvSpPr/>
          <p:nvPr/>
        </p:nvSpPr>
        <p:spPr>
          <a:xfrm rot="5582440">
            <a:off x="2836152" y="2633749"/>
            <a:ext cx="116958" cy="11695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8" name="Elipse 127">
            <a:extLst>
              <a:ext uri="{FF2B5EF4-FFF2-40B4-BE49-F238E27FC236}">
                <a16:creationId xmlns:a16="http://schemas.microsoft.com/office/drawing/2014/main" id="{7AC64A31-68DD-EE48-ABA4-A511E7E45D97}"/>
              </a:ext>
            </a:extLst>
          </p:cNvPr>
          <p:cNvSpPr/>
          <p:nvPr/>
        </p:nvSpPr>
        <p:spPr>
          <a:xfrm rot="5582440">
            <a:off x="2841644" y="3428210"/>
            <a:ext cx="116958" cy="11695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9" name="Elipse 128">
            <a:extLst>
              <a:ext uri="{FF2B5EF4-FFF2-40B4-BE49-F238E27FC236}">
                <a16:creationId xmlns:a16="http://schemas.microsoft.com/office/drawing/2014/main" id="{1A11098F-E31D-6F45-A532-4FC1E845BD04}"/>
              </a:ext>
            </a:extLst>
          </p:cNvPr>
          <p:cNvSpPr/>
          <p:nvPr/>
        </p:nvSpPr>
        <p:spPr>
          <a:xfrm rot="5582440">
            <a:off x="2844797" y="4296599"/>
            <a:ext cx="116958" cy="11695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33" name="Conector angular 132">
            <a:extLst>
              <a:ext uri="{FF2B5EF4-FFF2-40B4-BE49-F238E27FC236}">
                <a16:creationId xmlns:a16="http://schemas.microsoft.com/office/drawing/2014/main" id="{189D2AD6-325C-0F45-A808-9443666FDFFD}"/>
              </a:ext>
            </a:extLst>
          </p:cNvPr>
          <p:cNvCxnSpPr>
            <a:endCxn id="126" idx="4"/>
          </p:cNvCxnSpPr>
          <p:nvPr/>
        </p:nvCxnSpPr>
        <p:spPr>
          <a:xfrm flipV="1">
            <a:off x="2212996" y="1848599"/>
            <a:ext cx="618561" cy="356371"/>
          </a:xfrm>
          <a:prstGeom prst="bentConnector3">
            <a:avLst/>
          </a:prstGeom>
          <a:ln w="95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ector recto 134">
            <a:extLst>
              <a:ext uri="{FF2B5EF4-FFF2-40B4-BE49-F238E27FC236}">
                <a16:creationId xmlns:a16="http://schemas.microsoft.com/office/drawing/2014/main" id="{E1C78088-B7E5-564E-AB5F-5C4007DB268A}"/>
              </a:ext>
            </a:extLst>
          </p:cNvPr>
          <p:cNvCxnSpPr>
            <a:stCxn id="127" idx="4"/>
          </p:cNvCxnSpPr>
          <p:nvPr/>
        </p:nvCxnSpPr>
        <p:spPr>
          <a:xfrm flipH="1">
            <a:off x="2334064" y="2689126"/>
            <a:ext cx="502170" cy="3102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ector angular 136">
            <a:extLst>
              <a:ext uri="{FF2B5EF4-FFF2-40B4-BE49-F238E27FC236}">
                <a16:creationId xmlns:a16="http://schemas.microsoft.com/office/drawing/2014/main" id="{7171D3FD-E407-204A-A7EF-CFEBE69F4582}"/>
              </a:ext>
            </a:extLst>
          </p:cNvPr>
          <p:cNvCxnSpPr>
            <a:stCxn id="128" idx="4"/>
          </p:cNvCxnSpPr>
          <p:nvPr/>
        </p:nvCxnSpPr>
        <p:spPr>
          <a:xfrm rot="10800000">
            <a:off x="1816068" y="2872357"/>
            <a:ext cx="1025659" cy="611230"/>
          </a:xfrm>
          <a:prstGeom prst="bentConnector3">
            <a:avLst/>
          </a:prstGeom>
          <a:ln w="95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ector angular 138">
            <a:extLst>
              <a:ext uri="{FF2B5EF4-FFF2-40B4-BE49-F238E27FC236}">
                <a16:creationId xmlns:a16="http://schemas.microsoft.com/office/drawing/2014/main" id="{D5E7DC35-6E23-0A45-B864-0F79669ACE41}"/>
              </a:ext>
            </a:extLst>
          </p:cNvPr>
          <p:cNvCxnSpPr>
            <a:stCxn id="129" idx="4"/>
          </p:cNvCxnSpPr>
          <p:nvPr/>
        </p:nvCxnSpPr>
        <p:spPr>
          <a:xfrm rot="10800000">
            <a:off x="1902519" y="2973120"/>
            <a:ext cx="942360" cy="1378856"/>
          </a:xfrm>
          <a:prstGeom prst="bentConnector2">
            <a:avLst/>
          </a:prstGeom>
          <a:ln w="95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ipse 8">
            <a:extLst>
              <a:ext uri="{FF2B5EF4-FFF2-40B4-BE49-F238E27FC236}">
                <a16:creationId xmlns:a16="http://schemas.microsoft.com/office/drawing/2014/main" id="{BBCBEF5A-2E66-DC45-BF7B-9D493ABA6A07}"/>
              </a:ext>
            </a:extLst>
          </p:cNvPr>
          <p:cNvSpPr/>
          <p:nvPr/>
        </p:nvSpPr>
        <p:spPr>
          <a:xfrm>
            <a:off x="805595" y="1418651"/>
            <a:ext cx="1977084" cy="1977084"/>
          </a:xfrm>
          <a:prstGeom prst="ellipse">
            <a:avLst/>
          </a:prstGeom>
          <a:solidFill>
            <a:srgbClr val="35C9F2"/>
          </a:solidFill>
          <a:ln>
            <a:noFill/>
          </a:ln>
          <a:effectLst>
            <a:reflection blurRad="215900" stA="67000" endPos="26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0DF5D52-9FD7-F044-A35B-D5E0DBFCA07C}"/>
              </a:ext>
            </a:extLst>
          </p:cNvPr>
          <p:cNvSpPr/>
          <p:nvPr/>
        </p:nvSpPr>
        <p:spPr>
          <a:xfrm>
            <a:off x="1319306" y="2172401"/>
            <a:ext cx="1931831" cy="580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L" sz="3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56.805</a:t>
            </a:r>
            <a:endParaRPr lang="es-CL" sz="32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entágono 10">
            <a:extLst>
              <a:ext uri="{FF2B5EF4-FFF2-40B4-BE49-F238E27FC236}">
                <a16:creationId xmlns:a16="http://schemas.microsoft.com/office/drawing/2014/main" id="{B2115CDB-3801-C246-8B3F-B06CBF3A19F9}"/>
              </a:ext>
            </a:extLst>
          </p:cNvPr>
          <p:cNvSpPr/>
          <p:nvPr/>
        </p:nvSpPr>
        <p:spPr>
          <a:xfrm>
            <a:off x="238850" y="2187612"/>
            <a:ext cx="1119945" cy="462772"/>
          </a:xfrm>
          <a:prstGeom prst="homePlate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EAC1369-2947-C74E-91EB-E3B085DC918D}"/>
              </a:ext>
            </a:extLst>
          </p:cNvPr>
          <p:cNvSpPr/>
          <p:nvPr/>
        </p:nvSpPr>
        <p:spPr>
          <a:xfrm>
            <a:off x="280524" y="2196023"/>
            <a:ext cx="89639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5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2017</a:t>
            </a:r>
            <a:endParaRPr lang="es-C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Rectángulo 139">
            <a:extLst>
              <a:ext uri="{FF2B5EF4-FFF2-40B4-BE49-F238E27FC236}">
                <a16:creationId xmlns:a16="http://schemas.microsoft.com/office/drawing/2014/main" id="{27D85AE7-97B3-E54A-91D7-7ACE14842741}"/>
              </a:ext>
            </a:extLst>
          </p:cNvPr>
          <p:cNvSpPr/>
          <p:nvPr/>
        </p:nvSpPr>
        <p:spPr>
          <a:xfrm>
            <a:off x="7205176" y="4048637"/>
            <a:ext cx="886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4,6%</a:t>
            </a:r>
            <a:endParaRPr lang="es-CL" sz="2400" b="1" dirty="0"/>
          </a:p>
        </p:txBody>
      </p:sp>
      <p:sp>
        <p:nvSpPr>
          <p:cNvPr id="141" name="Rectángulo 140">
            <a:extLst>
              <a:ext uri="{FF2B5EF4-FFF2-40B4-BE49-F238E27FC236}">
                <a16:creationId xmlns:a16="http://schemas.microsoft.com/office/drawing/2014/main" id="{ECBD6BE9-161E-9E4E-916D-EB9EF29DC919}"/>
              </a:ext>
            </a:extLst>
          </p:cNvPr>
          <p:cNvSpPr/>
          <p:nvPr/>
        </p:nvSpPr>
        <p:spPr>
          <a:xfrm>
            <a:off x="7202770" y="4405572"/>
            <a:ext cx="17219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</a:pPr>
            <a:r>
              <a:rPr lang="es-C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Prestaciones régimen CCAF</a:t>
            </a:r>
          </a:p>
        </p:txBody>
      </p:sp>
      <p:sp>
        <p:nvSpPr>
          <p:cNvPr id="142" name="Rectángulo 141">
            <a:extLst>
              <a:ext uri="{FF2B5EF4-FFF2-40B4-BE49-F238E27FC236}">
                <a16:creationId xmlns:a16="http://schemas.microsoft.com/office/drawing/2014/main" id="{7714ABFE-C65D-8D46-8DD9-76AE6B7CD8E9}"/>
              </a:ext>
            </a:extLst>
          </p:cNvPr>
          <p:cNvSpPr/>
          <p:nvPr/>
        </p:nvSpPr>
        <p:spPr>
          <a:xfrm>
            <a:off x="7201870" y="3208441"/>
            <a:ext cx="11117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7,3%</a:t>
            </a:r>
            <a:endParaRPr lang="es-CL" sz="2400" b="1" dirty="0"/>
          </a:p>
        </p:txBody>
      </p:sp>
      <p:sp>
        <p:nvSpPr>
          <p:cNvPr id="143" name="Rectángulo 142">
            <a:extLst>
              <a:ext uri="{FF2B5EF4-FFF2-40B4-BE49-F238E27FC236}">
                <a16:creationId xmlns:a16="http://schemas.microsoft.com/office/drawing/2014/main" id="{976EFB41-3C1B-3E42-8EF7-44CDC6CF85D8}"/>
              </a:ext>
            </a:extLst>
          </p:cNvPr>
          <p:cNvSpPr/>
          <p:nvPr/>
        </p:nvSpPr>
        <p:spPr>
          <a:xfrm>
            <a:off x="7206445" y="2724193"/>
            <a:ext cx="15105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s-C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Reclamaciones licencias médicas</a:t>
            </a:r>
          </a:p>
        </p:txBody>
      </p:sp>
      <p:sp>
        <p:nvSpPr>
          <p:cNvPr id="144" name="Rectángulo 143">
            <a:extLst>
              <a:ext uri="{FF2B5EF4-FFF2-40B4-BE49-F238E27FC236}">
                <a16:creationId xmlns:a16="http://schemas.microsoft.com/office/drawing/2014/main" id="{5ECCC7DA-CA6F-6F40-98F3-C326D7CB1668}"/>
              </a:ext>
            </a:extLst>
          </p:cNvPr>
          <p:cNvSpPr/>
          <p:nvPr/>
        </p:nvSpPr>
        <p:spPr>
          <a:xfrm>
            <a:off x="7201870" y="2398397"/>
            <a:ext cx="10515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56%</a:t>
            </a:r>
            <a:endParaRPr lang="es-CL" sz="2400" b="1" dirty="0"/>
          </a:p>
        </p:txBody>
      </p:sp>
      <p:sp>
        <p:nvSpPr>
          <p:cNvPr id="145" name="Rectángulo 144">
            <a:extLst>
              <a:ext uri="{FF2B5EF4-FFF2-40B4-BE49-F238E27FC236}">
                <a16:creationId xmlns:a16="http://schemas.microsoft.com/office/drawing/2014/main" id="{C99598D5-1DB7-7147-9B91-0DC2AF1DBA5A}"/>
              </a:ext>
            </a:extLst>
          </p:cNvPr>
          <p:cNvSpPr/>
          <p:nvPr/>
        </p:nvSpPr>
        <p:spPr>
          <a:xfrm>
            <a:off x="7205673" y="1917055"/>
            <a:ext cx="16061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s-C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Reclamaciones </a:t>
            </a:r>
          </a:p>
          <a:p>
            <a:pPr lvl="0">
              <a:spcAft>
                <a:spcPts val="0"/>
              </a:spcAft>
            </a:pPr>
            <a:r>
              <a:rPr lang="es-C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Ley Nº 16.744</a:t>
            </a:r>
          </a:p>
        </p:txBody>
      </p:sp>
      <p:sp>
        <p:nvSpPr>
          <p:cNvPr id="146" name="Rectángulo 145">
            <a:extLst>
              <a:ext uri="{FF2B5EF4-FFF2-40B4-BE49-F238E27FC236}">
                <a16:creationId xmlns:a16="http://schemas.microsoft.com/office/drawing/2014/main" id="{AD144A49-F4B4-6B4E-BCE4-21B6CED2F26B}"/>
              </a:ext>
            </a:extLst>
          </p:cNvPr>
          <p:cNvSpPr/>
          <p:nvPr/>
        </p:nvSpPr>
        <p:spPr>
          <a:xfrm>
            <a:off x="7205673" y="1565876"/>
            <a:ext cx="1058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28,5%</a:t>
            </a:r>
            <a:endParaRPr lang="es-CL" sz="2400" b="1" dirty="0"/>
          </a:p>
        </p:txBody>
      </p:sp>
      <p:sp>
        <p:nvSpPr>
          <p:cNvPr id="147" name="Elipse 146">
            <a:extLst>
              <a:ext uri="{FF2B5EF4-FFF2-40B4-BE49-F238E27FC236}">
                <a16:creationId xmlns:a16="http://schemas.microsoft.com/office/drawing/2014/main" id="{6FEFC45A-159C-CE49-BCA2-5BFB430C689F}"/>
              </a:ext>
            </a:extLst>
          </p:cNvPr>
          <p:cNvSpPr/>
          <p:nvPr/>
        </p:nvSpPr>
        <p:spPr>
          <a:xfrm rot="5582440">
            <a:off x="7123404" y="1747500"/>
            <a:ext cx="116958" cy="11695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8" name="Elipse 147">
            <a:extLst>
              <a:ext uri="{FF2B5EF4-FFF2-40B4-BE49-F238E27FC236}">
                <a16:creationId xmlns:a16="http://schemas.microsoft.com/office/drawing/2014/main" id="{9C0C3322-E3F8-754C-BBB6-BDDA25DC808B}"/>
              </a:ext>
            </a:extLst>
          </p:cNvPr>
          <p:cNvSpPr/>
          <p:nvPr/>
        </p:nvSpPr>
        <p:spPr>
          <a:xfrm rot="5582440">
            <a:off x="7128081" y="2588027"/>
            <a:ext cx="116958" cy="11695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9" name="Elipse 148">
            <a:extLst>
              <a:ext uri="{FF2B5EF4-FFF2-40B4-BE49-F238E27FC236}">
                <a16:creationId xmlns:a16="http://schemas.microsoft.com/office/drawing/2014/main" id="{D4364419-D261-2644-B995-354E2EF146D8}"/>
              </a:ext>
            </a:extLst>
          </p:cNvPr>
          <p:cNvSpPr/>
          <p:nvPr/>
        </p:nvSpPr>
        <p:spPr>
          <a:xfrm rot="5582440">
            <a:off x="7133573" y="3382488"/>
            <a:ext cx="116958" cy="11695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0" name="Elipse 149">
            <a:extLst>
              <a:ext uri="{FF2B5EF4-FFF2-40B4-BE49-F238E27FC236}">
                <a16:creationId xmlns:a16="http://schemas.microsoft.com/office/drawing/2014/main" id="{1D0AA10C-2DB3-9A4E-B5AD-91CAC21E7C71}"/>
              </a:ext>
            </a:extLst>
          </p:cNvPr>
          <p:cNvSpPr/>
          <p:nvPr/>
        </p:nvSpPr>
        <p:spPr>
          <a:xfrm rot="5582440">
            <a:off x="7136726" y="4250877"/>
            <a:ext cx="116958" cy="11695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51" name="Conector angular 150">
            <a:extLst>
              <a:ext uri="{FF2B5EF4-FFF2-40B4-BE49-F238E27FC236}">
                <a16:creationId xmlns:a16="http://schemas.microsoft.com/office/drawing/2014/main" id="{ECB53432-3783-7E43-9CDC-3D6BEBC1ED6C}"/>
              </a:ext>
            </a:extLst>
          </p:cNvPr>
          <p:cNvCxnSpPr>
            <a:endCxn id="147" idx="4"/>
          </p:cNvCxnSpPr>
          <p:nvPr/>
        </p:nvCxnSpPr>
        <p:spPr>
          <a:xfrm flipV="1">
            <a:off x="6504925" y="1802877"/>
            <a:ext cx="618561" cy="356371"/>
          </a:xfrm>
          <a:prstGeom prst="bentConnector3">
            <a:avLst/>
          </a:prstGeom>
          <a:ln w="95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ector recto 151">
            <a:extLst>
              <a:ext uri="{FF2B5EF4-FFF2-40B4-BE49-F238E27FC236}">
                <a16:creationId xmlns:a16="http://schemas.microsoft.com/office/drawing/2014/main" id="{11F69B99-19E2-E94B-8A59-3313CC7AA87A}"/>
              </a:ext>
            </a:extLst>
          </p:cNvPr>
          <p:cNvCxnSpPr>
            <a:stCxn id="148" idx="4"/>
          </p:cNvCxnSpPr>
          <p:nvPr/>
        </p:nvCxnSpPr>
        <p:spPr>
          <a:xfrm flipH="1">
            <a:off x="6625993" y="2643404"/>
            <a:ext cx="502170" cy="3102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ector angular 152">
            <a:extLst>
              <a:ext uri="{FF2B5EF4-FFF2-40B4-BE49-F238E27FC236}">
                <a16:creationId xmlns:a16="http://schemas.microsoft.com/office/drawing/2014/main" id="{BE084045-B1F2-A249-B327-E9146C59B04B}"/>
              </a:ext>
            </a:extLst>
          </p:cNvPr>
          <p:cNvCxnSpPr>
            <a:stCxn id="149" idx="4"/>
          </p:cNvCxnSpPr>
          <p:nvPr/>
        </p:nvCxnSpPr>
        <p:spPr>
          <a:xfrm rot="10800000">
            <a:off x="6107997" y="2826635"/>
            <a:ext cx="1025659" cy="611230"/>
          </a:xfrm>
          <a:prstGeom prst="bentConnector3">
            <a:avLst/>
          </a:prstGeom>
          <a:ln w="95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ector angular 153">
            <a:extLst>
              <a:ext uri="{FF2B5EF4-FFF2-40B4-BE49-F238E27FC236}">
                <a16:creationId xmlns:a16="http://schemas.microsoft.com/office/drawing/2014/main" id="{1EFBA272-2575-B242-8C8C-8314FAB959C4}"/>
              </a:ext>
            </a:extLst>
          </p:cNvPr>
          <p:cNvCxnSpPr>
            <a:stCxn id="150" idx="4"/>
          </p:cNvCxnSpPr>
          <p:nvPr/>
        </p:nvCxnSpPr>
        <p:spPr>
          <a:xfrm rot="10800000">
            <a:off x="6194448" y="2927398"/>
            <a:ext cx="942360" cy="1378856"/>
          </a:xfrm>
          <a:prstGeom prst="bentConnector2">
            <a:avLst/>
          </a:prstGeom>
          <a:ln w="95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CuadroTexto 154">
            <a:extLst>
              <a:ext uri="{FF2B5EF4-FFF2-40B4-BE49-F238E27FC236}">
                <a16:creationId xmlns:a16="http://schemas.microsoft.com/office/drawing/2014/main" id="{386A7F9D-7BE0-3346-8317-8A51C18AA901}"/>
              </a:ext>
            </a:extLst>
          </p:cNvPr>
          <p:cNvSpPr txBox="1"/>
          <p:nvPr/>
        </p:nvSpPr>
        <p:spPr>
          <a:xfrm>
            <a:off x="7207053" y="3561148"/>
            <a:ext cx="1509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Subsidio por </a:t>
            </a:r>
          </a:p>
          <a:p>
            <a:r>
              <a:rPr lang="es-C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incapacidad laboral</a:t>
            </a:r>
            <a:endParaRPr lang="es-C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332776B6-53BB-1847-9972-CA50CAD04DE4}"/>
              </a:ext>
            </a:extLst>
          </p:cNvPr>
          <p:cNvSpPr/>
          <p:nvPr/>
        </p:nvSpPr>
        <p:spPr>
          <a:xfrm>
            <a:off x="5106667" y="1425032"/>
            <a:ext cx="1964321" cy="1964321"/>
          </a:xfrm>
          <a:prstGeom prst="ellipse">
            <a:avLst/>
          </a:prstGeom>
          <a:solidFill>
            <a:srgbClr val="FD600B"/>
          </a:solidFill>
          <a:ln>
            <a:noFill/>
          </a:ln>
          <a:effectLst>
            <a:reflection blurRad="215900" stA="67000" endPos="26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84F8067-2F14-1149-A855-56E1AEEF778E}"/>
              </a:ext>
            </a:extLst>
          </p:cNvPr>
          <p:cNvSpPr/>
          <p:nvPr/>
        </p:nvSpPr>
        <p:spPr>
          <a:xfrm>
            <a:off x="5638448" y="2179470"/>
            <a:ext cx="14366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3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71.790</a:t>
            </a:r>
            <a:endParaRPr lang="es-CL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entágono 12">
            <a:extLst>
              <a:ext uri="{FF2B5EF4-FFF2-40B4-BE49-F238E27FC236}">
                <a16:creationId xmlns:a16="http://schemas.microsoft.com/office/drawing/2014/main" id="{EFDE14D8-8BAB-6D45-8B75-66B0D0277665}"/>
              </a:ext>
            </a:extLst>
          </p:cNvPr>
          <p:cNvSpPr/>
          <p:nvPr/>
        </p:nvSpPr>
        <p:spPr>
          <a:xfrm>
            <a:off x="4527785" y="2194142"/>
            <a:ext cx="1119945" cy="462772"/>
          </a:xfrm>
          <a:prstGeom prst="homePlate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61D9C57E-3F8D-334B-947C-613F60796654}"/>
              </a:ext>
            </a:extLst>
          </p:cNvPr>
          <p:cNvSpPr/>
          <p:nvPr/>
        </p:nvSpPr>
        <p:spPr>
          <a:xfrm>
            <a:off x="4569459" y="2202553"/>
            <a:ext cx="89639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5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2018</a:t>
            </a:r>
            <a:endParaRPr lang="es-C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158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BD5AC2C-8550-3448-97E9-3F44A7B66F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6" name="Redondear rectángulo de esquina diagonal 25">
            <a:extLst>
              <a:ext uri="{FF2B5EF4-FFF2-40B4-BE49-F238E27FC236}">
                <a16:creationId xmlns:a16="http://schemas.microsoft.com/office/drawing/2014/main" id="{5300C539-EE39-B840-A485-6381195307AC}"/>
              </a:ext>
            </a:extLst>
          </p:cNvPr>
          <p:cNvSpPr/>
          <p:nvPr/>
        </p:nvSpPr>
        <p:spPr>
          <a:xfrm>
            <a:off x="2933394" y="2541771"/>
            <a:ext cx="5828052" cy="965187"/>
          </a:xfrm>
          <a:prstGeom prst="round2DiagRect">
            <a:avLst>
              <a:gd name="adj1" fmla="val 23437"/>
              <a:gd name="adj2" fmla="val 0"/>
            </a:avLst>
          </a:prstGeom>
          <a:solidFill>
            <a:srgbClr val="C9D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Redondear rectángulo de esquina diagonal 26">
            <a:extLst>
              <a:ext uri="{FF2B5EF4-FFF2-40B4-BE49-F238E27FC236}">
                <a16:creationId xmlns:a16="http://schemas.microsoft.com/office/drawing/2014/main" id="{09FDE92F-FB4F-F64D-9978-63F742C8CB88}"/>
              </a:ext>
            </a:extLst>
          </p:cNvPr>
          <p:cNvSpPr/>
          <p:nvPr/>
        </p:nvSpPr>
        <p:spPr>
          <a:xfrm>
            <a:off x="2933394" y="3716706"/>
            <a:ext cx="5828052" cy="922053"/>
          </a:xfrm>
          <a:prstGeom prst="round2DiagRect">
            <a:avLst>
              <a:gd name="adj1" fmla="val 23997"/>
              <a:gd name="adj2" fmla="val 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8" name="Redondear rectángulo de esquina diagonal 27">
            <a:extLst>
              <a:ext uri="{FF2B5EF4-FFF2-40B4-BE49-F238E27FC236}">
                <a16:creationId xmlns:a16="http://schemas.microsoft.com/office/drawing/2014/main" id="{CC1BDA80-8DEA-4443-96F4-DAB00F8386AF}"/>
              </a:ext>
            </a:extLst>
          </p:cNvPr>
          <p:cNvSpPr/>
          <p:nvPr/>
        </p:nvSpPr>
        <p:spPr>
          <a:xfrm>
            <a:off x="2933394" y="4848507"/>
            <a:ext cx="5828052" cy="1021801"/>
          </a:xfrm>
          <a:prstGeom prst="round2DiagRect">
            <a:avLst>
              <a:gd name="adj1" fmla="val 25799"/>
              <a:gd name="adj2" fmla="val 0"/>
            </a:avLst>
          </a:prstGeom>
          <a:solidFill>
            <a:srgbClr val="FF7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668925DA-515B-BB41-8F66-8DB5C9FFF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009" y="131494"/>
            <a:ext cx="71294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pPr eaLnBrk="1" hangingPunct="1"/>
            <a:r>
              <a:rPr lang="es-MX" altLang="es-CL" sz="2600" b="1" dirty="0">
                <a:cs typeface="Arial" panose="020B0604020202020204" pitchFamily="34" charset="0"/>
              </a:rPr>
              <a:t>¿Quiénes somos y qué hacemos?</a:t>
            </a:r>
            <a:endParaRPr lang="es-ES" altLang="es-CL" sz="2600" b="1" dirty="0">
              <a:cs typeface="Arial" panose="020B0604020202020204" pitchFamily="34" charset="0"/>
            </a:endParaRPr>
          </a:p>
        </p:txBody>
      </p:sp>
      <p:sp>
        <p:nvSpPr>
          <p:cNvPr id="19" name="Redondear rectángulo de esquina diagonal 18">
            <a:extLst>
              <a:ext uri="{FF2B5EF4-FFF2-40B4-BE49-F238E27FC236}">
                <a16:creationId xmlns:a16="http://schemas.microsoft.com/office/drawing/2014/main" id="{747C522D-B6AA-2043-A89C-BC655A92FA91}"/>
              </a:ext>
            </a:extLst>
          </p:cNvPr>
          <p:cNvSpPr/>
          <p:nvPr/>
        </p:nvSpPr>
        <p:spPr>
          <a:xfrm>
            <a:off x="2933394" y="1366836"/>
            <a:ext cx="5828052" cy="965187"/>
          </a:xfrm>
          <a:prstGeom prst="round2DiagRect">
            <a:avLst>
              <a:gd name="adj1" fmla="val 24404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AA2EC2BA-1CA4-4C4E-9DD2-58F90B730700}"/>
              </a:ext>
            </a:extLst>
          </p:cNvPr>
          <p:cNvSpPr/>
          <p:nvPr/>
        </p:nvSpPr>
        <p:spPr>
          <a:xfrm>
            <a:off x="3144417" y="1517910"/>
            <a:ext cx="561702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0"/>
              </a:spcAft>
            </a:pPr>
            <a:r>
              <a:rPr lang="es-CL" altLang="es-CL" sz="1700" dirty="0">
                <a:latin typeface="Arial" panose="020B0604020202020204" pitchFamily="34" charset="0"/>
                <a:cs typeface="Arial" panose="020B0604020202020204" pitchFamily="34" charset="0"/>
              </a:rPr>
              <a:t>Somos la última instancia de reclamación de problemas de salud de la ciudadanía (común y laboral).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B459234F-935B-534B-970C-B9195F59892B}"/>
              </a:ext>
            </a:extLst>
          </p:cNvPr>
          <p:cNvSpPr/>
          <p:nvPr/>
        </p:nvSpPr>
        <p:spPr>
          <a:xfrm>
            <a:off x="3146460" y="2693180"/>
            <a:ext cx="547482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0"/>
              </a:spcAft>
            </a:pPr>
            <a:r>
              <a:rPr lang="es-CL" altLang="es-CL" sz="1700" dirty="0">
                <a:latin typeface="Arial" panose="020B0604020202020204" pitchFamily="34" charset="0"/>
                <a:cs typeface="Arial" panose="020B0604020202020204" pitchFamily="34" charset="0"/>
              </a:rPr>
              <a:t>Regulamos, fiscalizamos, resolvemos y divulgamos sobre el derecho a la seguridad social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09417A63-F217-D24E-9732-7E8F3CEFA0F5}"/>
              </a:ext>
            </a:extLst>
          </p:cNvPr>
          <p:cNvSpPr/>
          <p:nvPr/>
        </p:nvSpPr>
        <p:spPr>
          <a:xfrm>
            <a:off x="3144417" y="3869955"/>
            <a:ext cx="590627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0"/>
              </a:spcAft>
            </a:pPr>
            <a:r>
              <a:rPr lang="es-CL" altLang="es-CL" sz="1700" dirty="0">
                <a:latin typeface="Arial" panose="020B0604020202020204" pitchFamily="34" charset="0"/>
                <a:cs typeface="Arial" panose="020B0604020202020204" pitchFamily="34" charset="0"/>
              </a:rPr>
              <a:t>Fiscalizamos a otros servicios del sector público (bienestares y comités paritarios)</a:t>
            </a:r>
          </a:p>
        </p:txBody>
      </p:sp>
      <p:sp>
        <p:nvSpPr>
          <p:cNvPr id="6" name="Rectángulo 21">
            <a:extLst>
              <a:ext uri="{FF2B5EF4-FFF2-40B4-BE49-F238E27FC236}">
                <a16:creationId xmlns:a16="http://schemas.microsoft.com/office/drawing/2014/main" id="{680D8E52-9971-9F46-BE57-6B5F1579B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4417" y="4929658"/>
            <a:ext cx="5710335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pPr>
              <a:spcAft>
                <a:spcPts val="2000"/>
              </a:spcAft>
            </a:pPr>
            <a:r>
              <a:rPr lang="es-CL" altLang="es-CL" sz="1700" dirty="0">
                <a:cs typeface="Arial" panose="020B0604020202020204" pitchFamily="34" charset="0"/>
              </a:rPr>
              <a:t>Administramos fondos nacionales (Bono Aporte Familiar Permanente, Asignación Familiar, Subsidio Empleo Joven, Subsidio Empleo Mujer y otros)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4AE08D37-80D5-2E4C-80EA-803D573415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716" y="1561417"/>
            <a:ext cx="2061698" cy="4018743"/>
          </a:xfrm>
          <a:prstGeom prst="rect">
            <a:avLst/>
          </a:prstGeom>
        </p:spPr>
      </p:pic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33C27482-87D9-3949-A3EE-8A7BD9F45E43}"/>
              </a:ext>
            </a:extLst>
          </p:cNvPr>
          <p:cNvCxnSpPr>
            <a:cxnSpLocks/>
          </p:cNvCxnSpPr>
          <p:nvPr/>
        </p:nvCxnSpPr>
        <p:spPr>
          <a:xfrm>
            <a:off x="955316" y="1691592"/>
            <a:ext cx="2107333" cy="0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n 13">
            <a:extLst>
              <a:ext uri="{FF2B5EF4-FFF2-40B4-BE49-F238E27FC236}">
                <a16:creationId xmlns:a16="http://schemas.microsoft.com/office/drawing/2014/main" id="{CA2D98D2-27CB-5A4C-A58F-7329D591A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48" y="1561417"/>
            <a:ext cx="2619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Elipse 30">
            <a:extLst>
              <a:ext uri="{FF2B5EF4-FFF2-40B4-BE49-F238E27FC236}">
                <a16:creationId xmlns:a16="http://schemas.microsoft.com/office/drawing/2014/main" id="{806B4D7B-708F-5D44-8DF6-2E4D4D2935F5}"/>
              </a:ext>
            </a:extLst>
          </p:cNvPr>
          <p:cNvSpPr/>
          <p:nvPr/>
        </p:nvSpPr>
        <p:spPr>
          <a:xfrm>
            <a:off x="3028825" y="1625906"/>
            <a:ext cx="113057" cy="113057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E533587B-1D19-1749-BDAA-933CFB8CE96D}"/>
              </a:ext>
            </a:extLst>
          </p:cNvPr>
          <p:cNvCxnSpPr>
            <a:cxnSpLocks/>
            <a:stCxn id="36" idx="3"/>
          </p:cNvCxnSpPr>
          <p:nvPr/>
        </p:nvCxnSpPr>
        <p:spPr>
          <a:xfrm>
            <a:off x="2410144" y="2851212"/>
            <a:ext cx="652505" cy="0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Imagen 13">
            <a:extLst>
              <a:ext uri="{FF2B5EF4-FFF2-40B4-BE49-F238E27FC236}">
                <a16:creationId xmlns:a16="http://schemas.microsoft.com/office/drawing/2014/main" id="{6A1F4AC8-4EA8-3847-89CE-BBCA2BBF9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8207" y="2721037"/>
            <a:ext cx="2619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Elipse 36">
            <a:extLst>
              <a:ext uri="{FF2B5EF4-FFF2-40B4-BE49-F238E27FC236}">
                <a16:creationId xmlns:a16="http://schemas.microsoft.com/office/drawing/2014/main" id="{6A9115E4-8EFB-3742-9551-5D6260CD9066}"/>
              </a:ext>
            </a:extLst>
          </p:cNvPr>
          <p:cNvSpPr/>
          <p:nvPr/>
        </p:nvSpPr>
        <p:spPr>
          <a:xfrm>
            <a:off x="3028825" y="2785526"/>
            <a:ext cx="113057" cy="113057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1B92D54C-FD06-8C4C-A086-9384C25F712B}"/>
              </a:ext>
            </a:extLst>
          </p:cNvPr>
          <p:cNvCxnSpPr>
            <a:cxnSpLocks/>
            <a:stCxn id="39" idx="3"/>
          </p:cNvCxnSpPr>
          <p:nvPr/>
        </p:nvCxnSpPr>
        <p:spPr>
          <a:xfrm>
            <a:off x="2465069" y="4015486"/>
            <a:ext cx="597580" cy="10661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Imagen 13">
            <a:extLst>
              <a:ext uri="{FF2B5EF4-FFF2-40B4-BE49-F238E27FC236}">
                <a16:creationId xmlns:a16="http://schemas.microsoft.com/office/drawing/2014/main" id="{29A00C01-5268-154D-A29C-53E16E1D9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3132" y="3885311"/>
            <a:ext cx="2619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Elipse 39">
            <a:extLst>
              <a:ext uri="{FF2B5EF4-FFF2-40B4-BE49-F238E27FC236}">
                <a16:creationId xmlns:a16="http://schemas.microsoft.com/office/drawing/2014/main" id="{EC5D1D0A-3F24-544C-8800-80F60F9582D9}"/>
              </a:ext>
            </a:extLst>
          </p:cNvPr>
          <p:cNvSpPr/>
          <p:nvPr/>
        </p:nvSpPr>
        <p:spPr>
          <a:xfrm>
            <a:off x="3028825" y="3960461"/>
            <a:ext cx="113057" cy="113057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646163E9-B27D-3F49-A926-2595FE11CB56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1767419" y="5112027"/>
            <a:ext cx="1295230" cy="0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Imagen 13">
            <a:extLst>
              <a:ext uri="{FF2B5EF4-FFF2-40B4-BE49-F238E27FC236}">
                <a16:creationId xmlns:a16="http://schemas.microsoft.com/office/drawing/2014/main" id="{B6094044-5561-3943-8F09-1AED94D23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5482" y="4981852"/>
            <a:ext cx="2619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Elipse 42">
            <a:extLst>
              <a:ext uri="{FF2B5EF4-FFF2-40B4-BE49-F238E27FC236}">
                <a16:creationId xmlns:a16="http://schemas.microsoft.com/office/drawing/2014/main" id="{312DEC59-7B86-854B-82A0-84F0AB0BA09D}"/>
              </a:ext>
            </a:extLst>
          </p:cNvPr>
          <p:cNvSpPr/>
          <p:nvPr/>
        </p:nvSpPr>
        <p:spPr>
          <a:xfrm>
            <a:off x="3028825" y="5046341"/>
            <a:ext cx="113057" cy="113057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7" name="Rectangle 5">
            <a:extLst>
              <a:ext uri="{FF2B5EF4-FFF2-40B4-BE49-F238E27FC236}">
                <a16:creationId xmlns:a16="http://schemas.microsoft.com/office/drawing/2014/main" id="{3ABE2635-A13A-4448-A1D3-E37A1CF5B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4" y="3128258"/>
            <a:ext cx="2246366" cy="1095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pPr eaLnBrk="1" hangingPunct="1"/>
            <a:r>
              <a:rPr lang="es-MX" altLang="es-CL" b="1" dirty="0">
                <a:cs typeface="Arial" panose="020B0604020202020204" pitchFamily="34" charset="0"/>
              </a:rPr>
              <a:t>Superintendencia </a:t>
            </a:r>
          </a:p>
          <a:p>
            <a:pPr eaLnBrk="1" hangingPunct="1"/>
            <a:r>
              <a:rPr lang="es-MX" altLang="es-CL" b="1" dirty="0">
                <a:cs typeface="Arial" panose="020B0604020202020204" pitchFamily="34" charset="0"/>
              </a:rPr>
              <a:t>de Seguridad </a:t>
            </a:r>
          </a:p>
          <a:p>
            <a:pPr eaLnBrk="1" hangingPunct="1"/>
            <a:r>
              <a:rPr lang="es-MX" altLang="es-CL" b="1" dirty="0">
                <a:cs typeface="Arial" panose="020B0604020202020204" pitchFamily="34" charset="0"/>
              </a:rPr>
              <a:t>Social</a:t>
            </a:r>
            <a:endParaRPr lang="es-ES" altLang="es-CL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4113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n 32">
            <a:extLst>
              <a:ext uri="{FF2B5EF4-FFF2-40B4-BE49-F238E27FC236}">
                <a16:creationId xmlns:a16="http://schemas.microsoft.com/office/drawing/2014/main" id="{FC0CD791-1760-4548-81EC-3580836186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7" name="Redondear rectángulo de esquina diagonal 46">
            <a:extLst>
              <a:ext uri="{FF2B5EF4-FFF2-40B4-BE49-F238E27FC236}">
                <a16:creationId xmlns:a16="http://schemas.microsoft.com/office/drawing/2014/main" id="{588F4029-81D7-AB46-AAEE-CF547BCF98B0}"/>
              </a:ext>
            </a:extLst>
          </p:cNvPr>
          <p:cNvSpPr/>
          <p:nvPr/>
        </p:nvSpPr>
        <p:spPr>
          <a:xfrm>
            <a:off x="7657182" y="5123516"/>
            <a:ext cx="990179" cy="655836"/>
          </a:xfrm>
          <a:prstGeom prst="round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8" name="Pentágono 47">
            <a:extLst>
              <a:ext uri="{FF2B5EF4-FFF2-40B4-BE49-F238E27FC236}">
                <a16:creationId xmlns:a16="http://schemas.microsoft.com/office/drawing/2014/main" id="{89E7DAB2-491B-9D4B-941B-5692114F9554}"/>
              </a:ext>
            </a:extLst>
          </p:cNvPr>
          <p:cNvSpPr/>
          <p:nvPr/>
        </p:nvSpPr>
        <p:spPr>
          <a:xfrm>
            <a:off x="4794719" y="5179310"/>
            <a:ext cx="3085418" cy="556450"/>
          </a:xfrm>
          <a:prstGeom prst="homePlate">
            <a:avLst/>
          </a:prstGeom>
          <a:solidFill>
            <a:srgbClr val="D3D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C751AB65-974D-344D-A7E9-3D207DA9D6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704" y="358159"/>
            <a:ext cx="7544053" cy="5041230"/>
          </a:xfrm>
          <a:prstGeom prst="rect">
            <a:avLst/>
          </a:prstGeom>
        </p:spPr>
      </p:pic>
      <p:sp>
        <p:nvSpPr>
          <p:cNvPr id="5" name="1 Título">
            <a:extLst>
              <a:ext uri="{FF2B5EF4-FFF2-40B4-BE49-F238E27FC236}">
                <a16:creationId xmlns:a16="http://schemas.microsoft.com/office/drawing/2014/main" id="{8F2367E7-2262-1746-ADD0-C3FB69BD88C2}"/>
              </a:ext>
            </a:extLst>
          </p:cNvPr>
          <p:cNvSpPr txBox="1">
            <a:spLocks/>
          </p:cNvSpPr>
          <p:nvPr/>
        </p:nvSpPr>
        <p:spPr bwMode="auto">
          <a:xfrm>
            <a:off x="142070" y="118602"/>
            <a:ext cx="7447568" cy="70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CL" altLang="es-CL" sz="2600" b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Acciones Judiciales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332A410-2997-5C4D-8F96-576B07D6842B}"/>
              </a:ext>
            </a:extLst>
          </p:cNvPr>
          <p:cNvSpPr/>
          <p:nvPr/>
        </p:nvSpPr>
        <p:spPr>
          <a:xfrm>
            <a:off x="4923333" y="3722550"/>
            <a:ext cx="2294484" cy="536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>
              <a:lnSpc>
                <a:spcPct val="107000"/>
              </a:lnSpc>
              <a:spcAft>
                <a:spcPts val="800"/>
              </a:spcAft>
            </a:pPr>
            <a:r>
              <a:rPr lang="es-CL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ellas 241 acciones de protección</a:t>
            </a:r>
            <a:endParaRPr lang="es-CL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53A2779-E4F0-A44F-8185-2B988F99260E}"/>
              </a:ext>
            </a:extLst>
          </p:cNvPr>
          <p:cNvSpPr/>
          <p:nvPr/>
        </p:nvSpPr>
        <p:spPr>
          <a:xfrm>
            <a:off x="1545382" y="3231784"/>
            <a:ext cx="7580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90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CBBA8F7-0E55-C548-8400-15DD076E7A9D}"/>
              </a:ext>
            </a:extLst>
          </p:cNvPr>
          <p:cNvSpPr/>
          <p:nvPr/>
        </p:nvSpPr>
        <p:spPr>
          <a:xfrm>
            <a:off x="2303473" y="1906478"/>
            <a:ext cx="1107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165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13564E19-AE54-8143-B3D1-DC2EB737F65A}"/>
              </a:ext>
            </a:extLst>
          </p:cNvPr>
          <p:cNvSpPr/>
          <p:nvPr/>
        </p:nvSpPr>
        <p:spPr>
          <a:xfrm>
            <a:off x="3972132" y="1156071"/>
            <a:ext cx="1107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217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51C26471-D548-5D48-9B6A-0583927A4A44}"/>
              </a:ext>
            </a:extLst>
          </p:cNvPr>
          <p:cNvSpPr/>
          <p:nvPr/>
        </p:nvSpPr>
        <p:spPr>
          <a:xfrm>
            <a:off x="5861538" y="2568780"/>
            <a:ext cx="1107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380</a:t>
            </a:r>
          </a:p>
        </p:txBody>
      </p:sp>
      <p:sp>
        <p:nvSpPr>
          <p:cNvPr id="28" name="Redondear rectángulo de esquina diagonal 27">
            <a:extLst>
              <a:ext uri="{FF2B5EF4-FFF2-40B4-BE49-F238E27FC236}">
                <a16:creationId xmlns:a16="http://schemas.microsoft.com/office/drawing/2014/main" id="{FFD4BC77-12E6-B84F-9261-321E438D96BB}"/>
              </a:ext>
            </a:extLst>
          </p:cNvPr>
          <p:cNvSpPr/>
          <p:nvPr/>
        </p:nvSpPr>
        <p:spPr>
          <a:xfrm>
            <a:off x="7657182" y="4435823"/>
            <a:ext cx="990179" cy="655836"/>
          </a:xfrm>
          <a:prstGeom prst="round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9" name="Pentágono 28">
            <a:extLst>
              <a:ext uri="{FF2B5EF4-FFF2-40B4-BE49-F238E27FC236}">
                <a16:creationId xmlns:a16="http://schemas.microsoft.com/office/drawing/2014/main" id="{114D2F56-DF7B-7643-9BCF-4A866B357D29}"/>
              </a:ext>
            </a:extLst>
          </p:cNvPr>
          <p:cNvSpPr/>
          <p:nvPr/>
        </p:nvSpPr>
        <p:spPr>
          <a:xfrm>
            <a:off x="4794719" y="4491617"/>
            <a:ext cx="3085418" cy="556450"/>
          </a:xfrm>
          <a:prstGeom prst="homePlate">
            <a:avLst/>
          </a:prstGeom>
          <a:solidFill>
            <a:srgbClr val="D3D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363A5BA8-F362-2C45-BFEB-7997B96E85B6}"/>
              </a:ext>
            </a:extLst>
          </p:cNvPr>
          <p:cNvSpPr/>
          <p:nvPr/>
        </p:nvSpPr>
        <p:spPr>
          <a:xfrm>
            <a:off x="4854962" y="4502131"/>
            <a:ext cx="34454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8"/>
            <a:r>
              <a:rPr lang="es-CL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Reclamaciones Ley N° 16.395 </a:t>
            </a:r>
          </a:p>
          <a:p>
            <a:pPr marL="7938"/>
            <a:r>
              <a:rPr lang="es-CL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 Ley N° 20.585. 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05AEE5D1-9AAE-544F-870C-71E1EEE59BFB}"/>
              </a:ext>
            </a:extLst>
          </p:cNvPr>
          <p:cNvSpPr/>
          <p:nvPr/>
        </p:nvSpPr>
        <p:spPr>
          <a:xfrm>
            <a:off x="7839293" y="4487585"/>
            <a:ext cx="1107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21</a:t>
            </a: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C4860047-9FAD-0949-A344-672C44669AEE}"/>
              </a:ext>
            </a:extLst>
          </p:cNvPr>
          <p:cNvSpPr/>
          <p:nvPr/>
        </p:nvSpPr>
        <p:spPr>
          <a:xfrm>
            <a:off x="4822032" y="5196924"/>
            <a:ext cx="2767606" cy="53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8"/>
            <a:r>
              <a:rPr lang="es-CL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Reclamaciones sanciones procesos sancionatorios. 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A044F2AA-4767-9A4B-8994-BCC9DCE46EE8}"/>
              </a:ext>
            </a:extLst>
          </p:cNvPr>
          <p:cNvSpPr/>
          <p:nvPr/>
        </p:nvSpPr>
        <p:spPr>
          <a:xfrm>
            <a:off x="7947681" y="5194282"/>
            <a:ext cx="5333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7</a:t>
            </a:r>
          </a:p>
        </p:txBody>
      </p:sp>
      <p:sp>
        <p:nvSpPr>
          <p:cNvPr id="49" name="Redondear rectángulo de esquina diagonal 48">
            <a:extLst>
              <a:ext uri="{FF2B5EF4-FFF2-40B4-BE49-F238E27FC236}">
                <a16:creationId xmlns:a16="http://schemas.microsoft.com/office/drawing/2014/main" id="{81E8A0F4-949F-6244-B5CB-1DCC1742FBB3}"/>
              </a:ext>
            </a:extLst>
          </p:cNvPr>
          <p:cNvSpPr/>
          <p:nvPr/>
        </p:nvSpPr>
        <p:spPr>
          <a:xfrm>
            <a:off x="7657182" y="5816458"/>
            <a:ext cx="990179" cy="655836"/>
          </a:xfrm>
          <a:prstGeom prst="round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0" name="Pentágono 49">
            <a:extLst>
              <a:ext uri="{FF2B5EF4-FFF2-40B4-BE49-F238E27FC236}">
                <a16:creationId xmlns:a16="http://schemas.microsoft.com/office/drawing/2014/main" id="{DCA08153-5E81-9142-9E32-817B1DDC3B9B}"/>
              </a:ext>
            </a:extLst>
          </p:cNvPr>
          <p:cNvSpPr/>
          <p:nvPr/>
        </p:nvSpPr>
        <p:spPr>
          <a:xfrm>
            <a:off x="4794719" y="5872252"/>
            <a:ext cx="3085418" cy="556450"/>
          </a:xfrm>
          <a:prstGeom prst="homePlate">
            <a:avLst/>
          </a:prstGeom>
          <a:solidFill>
            <a:srgbClr val="D3D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00A154BA-6E4D-DC48-BE70-1C13DA99A541}"/>
              </a:ext>
            </a:extLst>
          </p:cNvPr>
          <p:cNvSpPr/>
          <p:nvPr/>
        </p:nvSpPr>
        <p:spPr>
          <a:xfrm>
            <a:off x="4849677" y="5988833"/>
            <a:ext cx="27676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8"/>
            <a:r>
              <a:rPr lang="es-CL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Causas laborales</a:t>
            </a:r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4F0B0587-72C2-7143-B4A4-FCB12F5F1F9D}"/>
              </a:ext>
            </a:extLst>
          </p:cNvPr>
          <p:cNvSpPr/>
          <p:nvPr/>
        </p:nvSpPr>
        <p:spPr>
          <a:xfrm>
            <a:off x="7980611" y="5879151"/>
            <a:ext cx="5333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</a:p>
        </p:txBody>
      </p:sp>
      <p:sp>
        <p:nvSpPr>
          <p:cNvPr id="53" name="Pentágono 52">
            <a:extLst>
              <a:ext uri="{FF2B5EF4-FFF2-40B4-BE49-F238E27FC236}">
                <a16:creationId xmlns:a16="http://schemas.microsoft.com/office/drawing/2014/main" id="{E33B99CC-42D2-9441-B8EF-E15F3BFD7F7B}"/>
              </a:ext>
            </a:extLst>
          </p:cNvPr>
          <p:cNvSpPr/>
          <p:nvPr/>
        </p:nvSpPr>
        <p:spPr>
          <a:xfrm rot="10800000">
            <a:off x="6911997" y="2604783"/>
            <a:ext cx="1231205" cy="430057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BBD2A11-CD92-0045-A414-A3397931FBF4}"/>
              </a:ext>
            </a:extLst>
          </p:cNvPr>
          <p:cNvSpPr/>
          <p:nvPr/>
        </p:nvSpPr>
        <p:spPr>
          <a:xfrm>
            <a:off x="7115454" y="2601103"/>
            <a:ext cx="10246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2018</a:t>
            </a:r>
          </a:p>
        </p:txBody>
      </p:sp>
      <p:sp>
        <p:nvSpPr>
          <p:cNvPr id="54" name="Pentágono 53">
            <a:extLst>
              <a:ext uri="{FF2B5EF4-FFF2-40B4-BE49-F238E27FC236}">
                <a16:creationId xmlns:a16="http://schemas.microsoft.com/office/drawing/2014/main" id="{77836C26-1505-E347-B758-A8F96D4C7A71}"/>
              </a:ext>
            </a:extLst>
          </p:cNvPr>
          <p:cNvSpPr/>
          <p:nvPr/>
        </p:nvSpPr>
        <p:spPr>
          <a:xfrm rot="10800000">
            <a:off x="5055500" y="1200563"/>
            <a:ext cx="1231205" cy="430057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637E55FE-AF31-7944-A4E0-2F6DE8EFE058}"/>
              </a:ext>
            </a:extLst>
          </p:cNvPr>
          <p:cNvSpPr/>
          <p:nvPr/>
        </p:nvSpPr>
        <p:spPr>
          <a:xfrm>
            <a:off x="5258957" y="1196883"/>
            <a:ext cx="10246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2017</a:t>
            </a:r>
          </a:p>
        </p:txBody>
      </p:sp>
      <p:sp>
        <p:nvSpPr>
          <p:cNvPr id="56" name="Pentágono 55">
            <a:extLst>
              <a:ext uri="{FF2B5EF4-FFF2-40B4-BE49-F238E27FC236}">
                <a16:creationId xmlns:a16="http://schemas.microsoft.com/office/drawing/2014/main" id="{59CAA98E-566E-CD44-BAAC-3D13201DBA60}"/>
              </a:ext>
            </a:extLst>
          </p:cNvPr>
          <p:cNvSpPr/>
          <p:nvPr/>
        </p:nvSpPr>
        <p:spPr>
          <a:xfrm>
            <a:off x="1072268" y="1939886"/>
            <a:ext cx="1231205" cy="430057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E4D2CCE-626C-BE48-BB3F-20FCEB88C088}"/>
              </a:ext>
            </a:extLst>
          </p:cNvPr>
          <p:cNvSpPr/>
          <p:nvPr/>
        </p:nvSpPr>
        <p:spPr>
          <a:xfrm>
            <a:off x="1141915" y="1924081"/>
            <a:ext cx="1352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2016</a:t>
            </a:r>
          </a:p>
        </p:txBody>
      </p:sp>
      <p:sp>
        <p:nvSpPr>
          <p:cNvPr id="57" name="Pentágono 56">
            <a:extLst>
              <a:ext uri="{FF2B5EF4-FFF2-40B4-BE49-F238E27FC236}">
                <a16:creationId xmlns:a16="http://schemas.microsoft.com/office/drawing/2014/main" id="{4C47B020-E958-8342-AE9D-8CC51FF19F48}"/>
              </a:ext>
            </a:extLst>
          </p:cNvPr>
          <p:cNvSpPr/>
          <p:nvPr/>
        </p:nvSpPr>
        <p:spPr>
          <a:xfrm>
            <a:off x="302811" y="3304060"/>
            <a:ext cx="1231205" cy="430057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9267458-E413-A147-B9DA-6318B00FA3DB}"/>
              </a:ext>
            </a:extLst>
          </p:cNvPr>
          <p:cNvSpPr/>
          <p:nvPr/>
        </p:nvSpPr>
        <p:spPr>
          <a:xfrm>
            <a:off x="371029" y="3298050"/>
            <a:ext cx="1352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2015</a:t>
            </a:r>
          </a:p>
        </p:txBody>
      </p:sp>
      <p:pic>
        <p:nvPicPr>
          <p:cNvPr id="2" name="Imagen 1" descr="balanza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423" y="3693583"/>
            <a:ext cx="1297826" cy="129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45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7D80039D-4F5A-B24D-BB9E-A876BA34C0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32" y="0"/>
            <a:ext cx="9144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5B0875F-329A-6942-97F3-4B937A5FD7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551" y="1561454"/>
            <a:ext cx="3327847" cy="155064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ED2BE45-538D-4248-B6E7-F6A5F6CFA1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2720" y="3653848"/>
            <a:ext cx="5161280" cy="289374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CE14655-8A1D-DE4E-A976-A888DB8862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2720" y="672575"/>
            <a:ext cx="5154748" cy="289237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7E0DC26-2D3D-C44E-8C65-67CB6E7B34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31" y="3619374"/>
            <a:ext cx="2002870" cy="2323001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D2FEAF05-4A42-F547-83B6-3ADC9102D03B}"/>
              </a:ext>
            </a:extLst>
          </p:cNvPr>
          <p:cNvSpPr/>
          <p:nvPr/>
        </p:nvSpPr>
        <p:spPr>
          <a:xfrm>
            <a:off x="194490" y="134396"/>
            <a:ext cx="398562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altLang="es-CL" sz="2600" b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Difusión, Capacitación y Participación Ciudadana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215991-641B-4540-9C74-7F49167B24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5463" y="3076478"/>
            <a:ext cx="754201" cy="50193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076516B-0D66-2441-BF26-037DD04D93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5463" y="3652335"/>
            <a:ext cx="755979" cy="50311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437A414-4F6D-B14B-B0A0-F0739A70D46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5463" y="5935013"/>
            <a:ext cx="755448" cy="50276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3FD085B-A006-D84F-89D6-5DE73C34CE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5463" y="4212480"/>
            <a:ext cx="755979" cy="43012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05D2BAA-CD6E-A84E-A0F6-F8EB2C75555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5463" y="4695687"/>
            <a:ext cx="755979" cy="503117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5F78FF50-9E17-C648-B482-9297C7719EB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5463" y="5383209"/>
            <a:ext cx="756135" cy="48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075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C1B3C26E-A1A0-6B4C-A43F-55AD499B98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1165561-22C3-5B41-BA1C-4DF9610BB6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26" y="918706"/>
            <a:ext cx="8293994" cy="4610382"/>
          </a:xfrm>
          <a:prstGeom prst="rect">
            <a:avLst/>
          </a:prstGeom>
        </p:spPr>
      </p:pic>
      <p:sp>
        <p:nvSpPr>
          <p:cNvPr id="12" name="Redondear rectángulo de esquina diagonal 11">
            <a:extLst>
              <a:ext uri="{FF2B5EF4-FFF2-40B4-BE49-F238E27FC236}">
                <a16:creationId xmlns:a16="http://schemas.microsoft.com/office/drawing/2014/main" id="{AE2322E2-DF93-8A46-8C25-DA425996F7DE}"/>
              </a:ext>
            </a:extLst>
          </p:cNvPr>
          <p:cNvSpPr/>
          <p:nvPr/>
        </p:nvSpPr>
        <p:spPr>
          <a:xfrm>
            <a:off x="3551274" y="5406183"/>
            <a:ext cx="5349654" cy="1100943"/>
          </a:xfrm>
          <a:prstGeom prst="round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Pentágono 12">
            <a:extLst>
              <a:ext uri="{FF2B5EF4-FFF2-40B4-BE49-F238E27FC236}">
                <a16:creationId xmlns:a16="http://schemas.microsoft.com/office/drawing/2014/main" id="{B56287FD-D332-484A-9352-14DAFD471A49}"/>
              </a:ext>
            </a:extLst>
          </p:cNvPr>
          <p:cNvSpPr/>
          <p:nvPr/>
        </p:nvSpPr>
        <p:spPr>
          <a:xfrm>
            <a:off x="354419" y="5463883"/>
            <a:ext cx="3525096" cy="972709"/>
          </a:xfrm>
          <a:prstGeom prst="homePlat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919458B-B83F-8D46-A077-4F817DDDC5CC}"/>
              </a:ext>
            </a:extLst>
          </p:cNvPr>
          <p:cNvSpPr/>
          <p:nvPr/>
        </p:nvSpPr>
        <p:spPr>
          <a:xfrm>
            <a:off x="472853" y="5476714"/>
            <a:ext cx="3526466" cy="959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Las principales temáticas de Capacitación abordadas en 2018 fueron las siguientes:</a:t>
            </a:r>
          </a:p>
        </p:txBody>
      </p:sp>
      <p:sp>
        <p:nvSpPr>
          <p:cNvPr id="8" name="1 Título">
            <a:extLst>
              <a:ext uri="{FF2B5EF4-FFF2-40B4-BE49-F238E27FC236}">
                <a16:creationId xmlns:a16="http://schemas.microsoft.com/office/drawing/2014/main" id="{054BC280-1ECC-C940-878C-5858A12165FE}"/>
              </a:ext>
            </a:extLst>
          </p:cNvPr>
          <p:cNvSpPr txBox="1">
            <a:spLocks/>
          </p:cNvSpPr>
          <p:nvPr/>
        </p:nvSpPr>
        <p:spPr bwMode="auto">
          <a:xfrm>
            <a:off x="155731" y="101772"/>
            <a:ext cx="7447568" cy="70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CL" altLang="es-CL" sz="2600" b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Difusión, Capacitación y Participación Ciudadana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371719D-3E5D-CE42-BDF4-208B0B64BE11}"/>
              </a:ext>
            </a:extLst>
          </p:cNvPr>
          <p:cNvSpPr/>
          <p:nvPr/>
        </p:nvSpPr>
        <p:spPr>
          <a:xfrm>
            <a:off x="3879515" y="5624896"/>
            <a:ext cx="4972493" cy="663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L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Ley SANNA, SUSESO-ISTAS 21, Licencias médicas, Ley 16.744 y Comités Paritarios</a:t>
            </a:r>
          </a:p>
        </p:txBody>
      </p:sp>
    </p:spTree>
    <p:extLst>
      <p:ext uri="{BB962C8B-B14F-4D97-AF65-F5344CB8AC3E}">
        <p14:creationId xmlns:p14="http://schemas.microsoft.com/office/powerpoint/2010/main" val="4074091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F92F6FE6-24DC-8A49-AE80-31899451F7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859BF24-7916-4E4E-9C7C-0428F4B32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5827" y="159954"/>
            <a:ext cx="4695610" cy="230298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94C1F13-7EA4-8E40-9BA4-7C7CD3440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275687"/>
            <a:ext cx="4578875" cy="343415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CE3850A-50E1-BA42-8C41-A9C9292036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5125" y="2275687"/>
            <a:ext cx="4578875" cy="343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320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A75E29E-E233-294B-8974-9B6C681C2C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4665"/>
            <a:ext cx="9144000" cy="5433772"/>
          </a:xfrm>
          <a:prstGeom prst="rect">
            <a:avLst/>
          </a:prstGeom>
        </p:spPr>
      </p:pic>
      <p:sp>
        <p:nvSpPr>
          <p:cNvPr id="6" name="1 Título">
            <a:extLst>
              <a:ext uri="{FF2B5EF4-FFF2-40B4-BE49-F238E27FC236}">
                <a16:creationId xmlns:a16="http://schemas.microsoft.com/office/drawing/2014/main" id="{6756D161-F3E3-5E40-97EF-AA3B4C8FA50F}"/>
              </a:ext>
            </a:extLst>
          </p:cNvPr>
          <p:cNvSpPr txBox="1">
            <a:spLocks/>
          </p:cNvSpPr>
          <p:nvPr/>
        </p:nvSpPr>
        <p:spPr bwMode="auto">
          <a:xfrm>
            <a:off x="835459" y="282686"/>
            <a:ext cx="8091453" cy="61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s-CL" altLang="es-CL" sz="4400" b="1" dirty="0">
                <a:solidFill>
                  <a:srgbClr val="002060"/>
                </a:solidFill>
                <a:effectLst>
                  <a:reflection blurRad="6350" stA="28000" endPos="50000" dist="29997" dir="5400000" sy="-100000" algn="bl" rotWithShape="0"/>
                </a:effectLst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Logros destacados del 2018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A80CDBF-EC49-8B4D-9B1D-00917D76CB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1788" y="6439136"/>
            <a:ext cx="2373027" cy="27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74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34">
            <a:extLst>
              <a:ext uri="{FF2B5EF4-FFF2-40B4-BE49-F238E27FC236}">
                <a16:creationId xmlns:a16="http://schemas.microsoft.com/office/drawing/2014/main" id="{A83539CB-5047-DE4A-A5EF-2CE13451C1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8D9300A-D9E5-F94F-8EB2-68BFC8512D01}"/>
              </a:ext>
            </a:extLst>
          </p:cNvPr>
          <p:cNvSpPr/>
          <p:nvPr/>
        </p:nvSpPr>
        <p:spPr>
          <a:xfrm>
            <a:off x="0" y="2269777"/>
            <a:ext cx="9144000" cy="424400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5FF4E08D-75B6-1045-9ACD-DED54F54E9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45866"/>
            <a:ext cx="9144000" cy="2152966"/>
          </a:xfrm>
          <a:prstGeom prst="rect">
            <a:avLst/>
          </a:prstGeom>
        </p:spPr>
      </p:pic>
      <p:sp>
        <p:nvSpPr>
          <p:cNvPr id="29" name="Redondear rectángulo de esquina diagonal 28">
            <a:extLst>
              <a:ext uri="{FF2B5EF4-FFF2-40B4-BE49-F238E27FC236}">
                <a16:creationId xmlns:a16="http://schemas.microsoft.com/office/drawing/2014/main" id="{779A0CBC-BDBA-174F-B971-3D9D6ADA3F73}"/>
              </a:ext>
            </a:extLst>
          </p:cNvPr>
          <p:cNvSpPr/>
          <p:nvPr/>
        </p:nvSpPr>
        <p:spPr>
          <a:xfrm>
            <a:off x="6767928" y="3605763"/>
            <a:ext cx="2048031" cy="989026"/>
          </a:xfrm>
          <a:prstGeom prst="round2DiagRect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Redondear rectángulo de esquina diagonal 25">
            <a:extLst>
              <a:ext uri="{FF2B5EF4-FFF2-40B4-BE49-F238E27FC236}">
                <a16:creationId xmlns:a16="http://schemas.microsoft.com/office/drawing/2014/main" id="{D821C909-D264-F943-A509-45139F2EE53C}"/>
              </a:ext>
            </a:extLst>
          </p:cNvPr>
          <p:cNvSpPr/>
          <p:nvPr/>
        </p:nvSpPr>
        <p:spPr>
          <a:xfrm>
            <a:off x="4368725" y="3599454"/>
            <a:ext cx="2048031" cy="989026"/>
          </a:xfrm>
          <a:prstGeom prst="round2Diag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dondear rectángulo de esquina diagonal 3">
            <a:extLst>
              <a:ext uri="{FF2B5EF4-FFF2-40B4-BE49-F238E27FC236}">
                <a16:creationId xmlns:a16="http://schemas.microsoft.com/office/drawing/2014/main" id="{AF8CA24D-EABA-9A4B-91A9-F7D5A323D799}"/>
              </a:ext>
            </a:extLst>
          </p:cNvPr>
          <p:cNvSpPr/>
          <p:nvPr/>
        </p:nvSpPr>
        <p:spPr>
          <a:xfrm>
            <a:off x="2053581" y="3605763"/>
            <a:ext cx="2048031" cy="989026"/>
          </a:xfrm>
          <a:prstGeom prst="round2Diag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1 Título">
            <a:extLst>
              <a:ext uri="{FF2B5EF4-FFF2-40B4-BE49-F238E27FC236}">
                <a16:creationId xmlns:a16="http://schemas.microsoft.com/office/drawing/2014/main" id="{054BC280-1ECC-C940-878C-5858A12165FE}"/>
              </a:ext>
            </a:extLst>
          </p:cNvPr>
          <p:cNvSpPr txBox="1">
            <a:spLocks/>
          </p:cNvSpPr>
          <p:nvPr/>
        </p:nvSpPr>
        <p:spPr bwMode="auto">
          <a:xfrm>
            <a:off x="135409" y="89995"/>
            <a:ext cx="8466631" cy="85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CL" altLang="es-CL" sz="2600" b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Programa de Mejora Integral – </a:t>
            </a:r>
          </a:p>
          <a:p>
            <a:pPr algn="l">
              <a:lnSpc>
                <a:spcPct val="100000"/>
              </a:lnSpc>
            </a:pPr>
            <a:r>
              <a:rPr lang="es-CL" altLang="es-CL" sz="2600" b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BID Ministerio Hacienda</a:t>
            </a:r>
          </a:p>
        </p:txBody>
      </p:sp>
      <p:sp>
        <p:nvSpPr>
          <p:cNvPr id="6" name="Pentágono 5">
            <a:extLst>
              <a:ext uri="{FF2B5EF4-FFF2-40B4-BE49-F238E27FC236}">
                <a16:creationId xmlns:a16="http://schemas.microsoft.com/office/drawing/2014/main" id="{65113A9E-22EB-CD42-9CE3-8761376CA10A}"/>
              </a:ext>
            </a:extLst>
          </p:cNvPr>
          <p:cNvSpPr/>
          <p:nvPr/>
        </p:nvSpPr>
        <p:spPr>
          <a:xfrm>
            <a:off x="324582" y="3618113"/>
            <a:ext cx="1891126" cy="956178"/>
          </a:xfrm>
          <a:prstGeom prst="homePlate">
            <a:avLst>
              <a:gd name="adj" fmla="val 48556"/>
            </a:avLst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01F15D2-24DA-1D46-B227-C59657851E0F}"/>
              </a:ext>
            </a:extLst>
          </p:cNvPr>
          <p:cNvSpPr txBox="1"/>
          <p:nvPr/>
        </p:nvSpPr>
        <p:spPr>
          <a:xfrm>
            <a:off x="-9144000" y="-4945139"/>
            <a:ext cx="18120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Contingencia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9D5632E-EA5D-0D43-96BC-9359BEE6D3DE}"/>
              </a:ext>
            </a:extLst>
          </p:cNvPr>
          <p:cNvSpPr txBox="1"/>
          <p:nvPr/>
        </p:nvSpPr>
        <p:spPr>
          <a:xfrm>
            <a:off x="-7310803" y="-4941314"/>
            <a:ext cx="1790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Desconfianza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AB14481-7FC3-9E4E-983B-583D5CB48FC2}"/>
              </a:ext>
            </a:extLst>
          </p:cNvPr>
          <p:cNvSpPr txBox="1"/>
          <p:nvPr/>
        </p:nvSpPr>
        <p:spPr>
          <a:xfrm>
            <a:off x="-5446651" y="-4942505"/>
            <a:ext cx="1749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Necesidad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8D9C55B-D559-9C4A-BF54-D8A31F7A54DC}"/>
              </a:ext>
            </a:extLst>
          </p:cNvPr>
          <p:cNvSpPr txBox="1"/>
          <p:nvPr/>
        </p:nvSpPr>
        <p:spPr>
          <a:xfrm>
            <a:off x="-3624042" y="-4938395"/>
            <a:ext cx="1803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Demora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4EB2208-E19A-E345-B87F-179888CD19E8}"/>
              </a:ext>
            </a:extLst>
          </p:cNvPr>
          <p:cNvSpPr txBox="1"/>
          <p:nvPr/>
        </p:nvSpPr>
        <p:spPr>
          <a:xfrm>
            <a:off x="-1820412" y="-4945141"/>
            <a:ext cx="1820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Agobio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624C54E-7790-1A4C-AEE9-D158E4228B8F}"/>
              </a:ext>
            </a:extLst>
          </p:cNvPr>
          <p:cNvSpPr txBox="1"/>
          <p:nvPr/>
        </p:nvSpPr>
        <p:spPr>
          <a:xfrm>
            <a:off x="391919" y="3638611"/>
            <a:ext cx="1394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Servicios </a:t>
            </a:r>
          </a:p>
          <a:p>
            <a:r>
              <a:rPr lang="es-C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ofrece </a:t>
            </a:r>
          </a:p>
          <a:p>
            <a:r>
              <a:rPr lang="es-C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Estado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20AB3BA-A888-324B-A7CB-2102DF477F40}"/>
              </a:ext>
            </a:extLst>
          </p:cNvPr>
          <p:cNvSpPr txBox="1"/>
          <p:nvPr/>
        </p:nvSpPr>
        <p:spPr>
          <a:xfrm>
            <a:off x="2192679" y="3644894"/>
            <a:ext cx="1769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 en la Capacidad de Gestión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8A172AF-BAD9-E948-9BA4-BFEAF1FD394A}"/>
              </a:ext>
            </a:extLst>
          </p:cNvPr>
          <p:cNvSpPr txBox="1"/>
          <p:nvPr/>
        </p:nvSpPr>
        <p:spPr>
          <a:xfrm>
            <a:off x="4549853" y="3650961"/>
            <a:ext cx="17698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 en la Efectividad y Eficiencia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4F40D5E-1C5A-094D-99CB-241528FBC44E}"/>
              </a:ext>
            </a:extLst>
          </p:cNvPr>
          <p:cNvSpPr txBox="1"/>
          <p:nvPr/>
        </p:nvSpPr>
        <p:spPr>
          <a:xfrm>
            <a:off x="6797232" y="3638611"/>
            <a:ext cx="1989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 en la Satisfacción de los Ciudadanos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89C3490-C8EA-1D4E-95DF-6642BC9497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2745" y="3752436"/>
            <a:ext cx="689903" cy="7721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32748071-D14A-3F42-835D-3702211EDA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8194" y="3889342"/>
            <a:ext cx="679380" cy="4084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Redondear rectángulo de esquina diagonal 30">
            <a:extLst>
              <a:ext uri="{FF2B5EF4-FFF2-40B4-BE49-F238E27FC236}">
                <a16:creationId xmlns:a16="http://schemas.microsoft.com/office/drawing/2014/main" id="{080AF224-81AC-AB44-8A2F-CB4C486621FC}"/>
              </a:ext>
            </a:extLst>
          </p:cNvPr>
          <p:cNvSpPr/>
          <p:nvPr/>
        </p:nvSpPr>
        <p:spPr>
          <a:xfrm>
            <a:off x="1333638" y="4887088"/>
            <a:ext cx="5881273" cy="872957"/>
          </a:xfrm>
          <a:prstGeom prst="round2DiagRect">
            <a:avLst/>
          </a:prstGeom>
          <a:solidFill>
            <a:schemeClr val="bg1"/>
          </a:solidFill>
          <a:ln w="38100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EB677C4-4CD7-7643-A35A-0C78F326E613}"/>
              </a:ext>
            </a:extLst>
          </p:cNvPr>
          <p:cNvSpPr txBox="1"/>
          <p:nvPr/>
        </p:nvSpPr>
        <p:spPr>
          <a:xfrm>
            <a:off x="1525049" y="5021411"/>
            <a:ext cx="4874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Mejora de la Gestión Pública y de los Servicios al Ciudadano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65ABB4D2-E60B-EB48-B294-6CB9628CE3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462" y="4650016"/>
            <a:ext cx="1636480" cy="16412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213BF2FF-09F3-BE4E-9B3E-618DFFFDEB17}"/>
              </a:ext>
            </a:extLst>
          </p:cNvPr>
          <p:cNvSpPr txBox="1"/>
          <p:nvPr/>
        </p:nvSpPr>
        <p:spPr>
          <a:xfrm>
            <a:off x="205358" y="3142820"/>
            <a:ext cx="4874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Egreso Programa de Mejora Integral</a:t>
            </a:r>
          </a:p>
        </p:txBody>
      </p:sp>
    </p:spTree>
    <p:extLst>
      <p:ext uri="{BB962C8B-B14F-4D97-AF65-F5344CB8AC3E}">
        <p14:creationId xmlns:p14="http://schemas.microsoft.com/office/powerpoint/2010/main" val="1912975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P2 SUSESO alta.mp4">
            <a:hlinkClick r:id="" action="ppaction://media"/>
            <a:extLst>
              <a:ext uri="{FF2B5EF4-FFF2-40B4-BE49-F238E27FC236}">
                <a16:creationId xmlns:a16="http://schemas.microsoft.com/office/drawing/2014/main" id="{701B8B2D-621B-3D48-9A91-BDFA95C6F8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5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P3 SUSESO (1).mp4">
            <a:hlinkClick r:id="" action="ppaction://media"/>
            <a:extLst>
              <a:ext uri="{FF2B5EF4-FFF2-40B4-BE49-F238E27FC236}">
                <a16:creationId xmlns:a16="http://schemas.microsoft.com/office/drawing/2014/main" id="{C805F76A-BD9F-0B44-8B26-9BFA0AE481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9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n 41">
            <a:extLst>
              <a:ext uri="{FF2B5EF4-FFF2-40B4-BE49-F238E27FC236}">
                <a16:creationId xmlns:a16="http://schemas.microsoft.com/office/drawing/2014/main" id="{AE9A2FF5-A97F-2242-B09F-0CD595BA2D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268941" y="1382059"/>
            <a:ext cx="7294644" cy="4437529"/>
          </a:xfrm>
          <a:prstGeom prst="rect">
            <a:avLst/>
          </a:prstGeom>
          <a:noFill/>
          <a:ln w="1905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1" name="Imagen 40" descr="para cero pape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858" y="1877595"/>
            <a:ext cx="8486844" cy="1641638"/>
          </a:xfrm>
          <a:prstGeom prst="rect">
            <a:avLst/>
          </a:prstGeom>
        </p:spPr>
      </p:pic>
      <p:sp>
        <p:nvSpPr>
          <p:cNvPr id="38" name="Redondear rectángulo de esquina diagonal 37"/>
          <p:cNvSpPr/>
          <p:nvPr/>
        </p:nvSpPr>
        <p:spPr>
          <a:xfrm>
            <a:off x="1193282" y="909857"/>
            <a:ext cx="3883945" cy="878774"/>
          </a:xfrm>
          <a:prstGeom prst="round2DiagRect">
            <a:avLst/>
          </a:prstGeom>
          <a:solidFill>
            <a:srgbClr val="000090"/>
          </a:solidFill>
          <a:ln w="127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 Título">
            <a:extLst>
              <a:ext uri="{FF2B5EF4-FFF2-40B4-BE49-F238E27FC236}">
                <a16:creationId xmlns:a16="http://schemas.microsoft.com/office/drawing/2014/main" id="{054BC280-1ECC-C940-878C-5858A12165FE}"/>
              </a:ext>
            </a:extLst>
          </p:cNvPr>
          <p:cNvSpPr txBox="1">
            <a:spLocks/>
          </p:cNvSpPr>
          <p:nvPr/>
        </p:nvSpPr>
        <p:spPr bwMode="auto">
          <a:xfrm>
            <a:off x="178609" y="102806"/>
            <a:ext cx="6664947" cy="49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CL" altLang="es-CL" sz="2600" b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PAE implementado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5B0E9B74-75FF-7F4C-8DDC-6EBE9505E378}"/>
              </a:ext>
            </a:extLst>
          </p:cNvPr>
          <p:cNvSpPr/>
          <p:nvPr/>
        </p:nvSpPr>
        <p:spPr>
          <a:xfrm>
            <a:off x="1355037" y="980846"/>
            <a:ext cx="37221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Mejorar la Satisfacción </a:t>
            </a:r>
          </a:p>
          <a:p>
            <a:r>
              <a:rPr lang="es-CL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los Usuarios de SUSESO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EDFB0ABF-AFAE-C841-A76A-71975974EC1C}"/>
              </a:ext>
            </a:extLst>
          </p:cNvPr>
          <p:cNvSpPr/>
          <p:nvPr/>
        </p:nvSpPr>
        <p:spPr>
          <a:xfrm>
            <a:off x="639248" y="2510105"/>
            <a:ext cx="1736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b="1" dirty="0">
                <a:latin typeface="Arial" panose="020B0604020202020204" pitchFamily="34" charset="0"/>
                <a:cs typeface="Arial" panose="020B0604020202020204" pitchFamily="34" charset="0"/>
              </a:rPr>
              <a:t>CERO PAPEL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C6248C28-672A-6C42-A6EE-E80CC9BB0A19}"/>
              </a:ext>
            </a:extLst>
          </p:cNvPr>
          <p:cNvSpPr/>
          <p:nvPr/>
        </p:nvSpPr>
        <p:spPr>
          <a:xfrm>
            <a:off x="2441250" y="2396977"/>
            <a:ext cx="2025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b="1" dirty="0">
                <a:latin typeface="Arial" panose="020B0604020202020204" pitchFamily="34" charset="0"/>
                <a:cs typeface="Arial" panose="020B0604020202020204" pitchFamily="34" charset="0"/>
              </a:rPr>
              <a:t>INTEGRACIÓN </a:t>
            </a:r>
          </a:p>
          <a:p>
            <a:r>
              <a:rPr lang="es-CL" b="1" dirty="0">
                <a:latin typeface="Arial" panose="020B0604020202020204" pitchFamily="34" charset="0"/>
                <a:cs typeface="Arial" panose="020B0604020202020204" pitchFamily="34" charset="0"/>
              </a:rPr>
              <a:t>DE DATOS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DFFDB563-D734-484A-B1EF-80D7F5FDEF91}"/>
              </a:ext>
            </a:extLst>
          </p:cNvPr>
          <p:cNvSpPr/>
          <p:nvPr/>
        </p:nvSpPr>
        <p:spPr>
          <a:xfrm>
            <a:off x="4346543" y="2413427"/>
            <a:ext cx="17765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b="1" dirty="0">
                <a:latin typeface="Arial" panose="020B0604020202020204" pitchFamily="34" charset="0"/>
                <a:cs typeface="Arial" panose="020B0604020202020204" pitchFamily="34" charset="0"/>
              </a:rPr>
              <a:t>PREDICCIÓN </a:t>
            </a:r>
          </a:p>
          <a:p>
            <a:r>
              <a:rPr lang="es-CL" b="1" dirty="0">
                <a:latin typeface="Arial" panose="020B0604020202020204" pitchFamily="34" charset="0"/>
                <a:cs typeface="Arial" panose="020B0604020202020204" pitchFamily="34" charset="0"/>
              </a:rPr>
              <a:t>DE CASOS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B3A89576-4F93-9E48-8C79-3936EB29D6C9}"/>
              </a:ext>
            </a:extLst>
          </p:cNvPr>
          <p:cNvSpPr/>
          <p:nvPr/>
        </p:nvSpPr>
        <p:spPr>
          <a:xfrm>
            <a:off x="6306196" y="2396977"/>
            <a:ext cx="2636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SUPERINTENDENCIA </a:t>
            </a:r>
          </a:p>
          <a:p>
            <a:r>
              <a:rPr lang="es-C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LÍNEA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0CEE6B5-6D07-9A4C-BD55-F8F2FAF029C9}"/>
              </a:ext>
            </a:extLst>
          </p:cNvPr>
          <p:cNvSpPr/>
          <p:nvPr/>
        </p:nvSpPr>
        <p:spPr>
          <a:xfrm>
            <a:off x="444079" y="3737646"/>
            <a:ext cx="15964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3.000 </a:t>
            </a:r>
          </a:p>
          <a:p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Resoluciones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3097ECA-5306-3D49-B488-6C438FD710DD}"/>
              </a:ext>
            </a:extLst>
          </p:cNvPr>
          <p:cNvSpPr/>
          <p:nvPr/>
        </p:nvSpPr>
        <p:spPr>
          <a:xfrm>
            <a:off x="4429083" y="3901644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Año 2019</a:t>
            </a:r>
            <a:endParaRPr lang="es-CL" dirty="0"/>
          </a:p>
        </p:txBody>
      </p:sp>
      <p:sp>
        <p:nvSpPr>
          <p:cNvPr id="4" name="Redondear rectángulo de esquina diagonal 3"/>
          <p:cNvSpPr/>
          <p:nvPr/>
        </p:nvSpPr>
        <p:spPr>
          <a:xfrm>
            <a:off x="428992" y="3722290"/>
            <a:ext cx="1569660" cy="708733"/>
          </a:xfrm>
          <a:prstGeom prst="round2DiagRect">
            <a:avLst/>
          </a:prstGeom>
          <a:noFill/>
          <a:ln w="12700" cmpd="sng">
            <a:solidFill>
              <a:srgbClr val="C9DE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dondear rectángulo de esquina diagonal 26"/>
          <p:cNvSpPr/>
          <p:nvPr/>
        </p:nvSpPr>
        <p:spPr>
          <a:xfrm>
            <a:off x="4230559" y="3718624"/>
            <a:ext cx="1569660" cy="708733"/>
          </a:xfrm>
          <a:prstGeom prst="round2DiagRect">
            <a:avLst/>
          </a:prstGeom>
          <a:noFill/>
          <a:ln w="12700" cmpd="sng">
            <a:solidFill>
              <a:srgbClr val="35C9F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8" name="Imagen 13">
            <a:extLst>
              <a:ext uri="{FF2B5EF4-FFF2-40B4-BE49-F238E27FC236}">
                <a16:creationId xmlns:a16="http://schemas.microsoft.com/office/drawing/2014/main" id="{E1F9EF4B-F723-E64E-91E1-535A33560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3282" y="3043307"/>
            <a:ext cx="208184" cy="20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Conector recto 12"/>
          <p:cNvCxnSpPr>
            <a:stCxn id="28" idx="2"/>
          </p:cNvCxnSpPr>
          <p:nvPr/>
        </p:nvCxnSpPr>
        <p:spPr>
          <a:xfrm flipH="1">
            <a:off x="1295524" y="3250230"/>
            <a:ext cx="1850" cy="47206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Imagen 13">
            <a:extLst>
              <a:ext uri="{FF2B5EF4-FFF2-40B4-BE49-F238E27FC236}">
                <a16:creationId xmlns:a16="http://schemas.microsoft.com/office/drawing/2014/main" id="{E1F9EF4B-F723-E64E-91E1-535A33560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1836" y="3043308"/>
            <a:ext cx="208184" cy="20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Conector recto 32"/>
          <p:cNvCxnSpPr>
            <a:stCxn id="32" idx="2"/>
            <a:endCxn id="26" idx="3"/>
          </p:cNvCxnSpPr>
          <p:nvPr/>
        </p:nvCxnSpPr>
        <p:spPr>
          <a:xfrm flipH="1">
            <a:off x="3178930" y="3250231"/>
            <a:ext cx="6998" cy="138768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dondear rectángulo de esquina diagonal 24"/>
          <p:cNvSpPr/>
          <p:nvPr/>
        </p:nvSpPr>
        <p:spPr>
          <a:xfrm>
            <a:off x="2402547" y="3718624"/>
            <a:ext cx="1569660" cy="708733"/>
          </a:xfrm>
          <a:prstGeom prst="round2DiagRect">
            <a:avLst/>
          </a:prstGeom>
          <a:solidFill>
            <a:srgbClr val="FFFFFF"/>
          </a:solidFill>
          <a:ln w="12700" cmpd="sng">
            <a:solidFill>
              <a:srgbClr val="FF9E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dondear rectángulo de esquina diagonal 25"/>
          <p:cNvSpPr/>
          <p:nvPr/>
        </p:nvSpPr>
        <p:spPr>
          <a:xfrm>
            <a:off x="2394100" y="4637919"/>
            <a:ext cx="1569660" cy="998172"/>
          </a:xfrm>
          <a:prstGeom prst="round2DiagRect">
            <a:avLst/>
          </a:prstGeom>
          <a:solidFill>
            <a:srgbClr val="FFFFFF"/>
          </a:solidFill>
          <a:ln w="12700" cmpd="sng">
            <a:solidFill>
              <a:srgbClr val="FF9E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3552CD2-1699-7149-A75D-F7AC3FB5977B}"/>
              </a:ext>
            </a:extLst>
          </p:cNvPr>
          <p:cNvSpPr/>
          <p:nvPr/>
        </p:nvSpPr>
        <p:spPr>
          <a:xfrm>
            <a:off x="2436215" y="4698772"/>
            <a:ext cx="15275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20.000</a:t>
            </a:r>
          </a:p>
          <a:p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Expedientes </a:t>
            </a:r>
          </a:p>
          <a:p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digitalizados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434559" y="3760956"/>
            <a:ext cx="14670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  <a:p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Instituciones</a:t>
            </a:r>
          </a:p>
        </p:txBody>
      </p:sp>
      <p:pic>
        <p:nvPicPr>
          <p:cNvPr id="34" name="Imagen 13">
            <a:extLst>
              <a:ext uri="{FF2B5EF4-FFF2-40B4-BE49-F238E27FC236}">
                <a16:creationId xmlns:a16="http://schemas.microsoft.com/office/drawing/2014/main" id="{E1F9EF4B-F723-E64E-91E1-535A33560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0285" y="3039641"/>
            <a:ext cx="208184" cy="20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" name="Conector recto 35"/>
          <p:cNvCxnSpPr>
            <a:stCxn id="34" idx="2"/>
          </p:cNvCxnSpPr>
          <p:nvPr/>
        </p:nvCxnSpPr>
        <p:spPr>
          <a:xfrm flipH="1">
            <a:off x="5032527" y="3246564"/>
            <a:ext cx="1850" cy="47206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Imagen 13">
            <a:extLst>
              <a:ext uri="{FF2B5EF4-FFF2-40B4-BE49-F238E27FC236}">
                <a16:creationId xmlns:a16="http://schemas.microsoft.com/office/drawing/2014/main" id="{E1F9EF4B-F723-E64E-91E1-535A33560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9493" y="1793090"/>
            <a:ext cx="208184" cy="20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Imagen 13">
            <a:extLst>
              <a:ext uri="{FF2B5EF4-FFF2-40B4-BE49-F238E27FC236}">
                <a16:creationId xmlns:a16="http://schemas.microsoft.com/office/drawing/2014/main" id="{E1F9EF4B-F723-E64E-91E1-535A33560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9493" y="3445106"/>
            <a:ext cx="208184" cy="20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79251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44CC6628-BB63-6549-874E-48F8662D89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dondear rectángulo de esquina diagonal 8">
            <a:extLst>
              <a:ext uri="{FF2B5EF4-FFF2-40B4-BE49-F238E27FC236}">
                <a16:creationId xmlns:a16="http://schemas.microsoft.com/office/drawing/2014/main" id="{CD277C66-55BC-2C4A-812F-76E7423F8446}"/>
              </a:ext>
            </a:extLst>
          </p:cNvPr>
          <p:cNvSpPr/>
          <p:nvPr/>
        </p:nvSpPr>
        <p:spPr>
          <a:xfrm>
            <a:off x="315276" y="801255"/>
            <a:ext cx="8521153" cy="398747"/>
          </a:xfrm>
          <a:prstGeom prst="round2DiagRect">
            <a:avLst>
              <a:gd name="adj1" fmla="val 35085"/>
              <a:gd name="adj2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052499C-0950-B342-AC40-1470C71FE2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680" y="1296785"/>
            <a:ext cx="8676640" cy="4264430"/>
          </a:xfrm>
          <a:prstGeom prst="rect">
            <a:avLst/>
          </a:prstGeom>
        </p:spPr>
      </p:pic>
      <p:sp>
        <p:nvSpPr>
          <p:cNvPr id="11" name="Redondear rectángulo de esquina diagonal 10">
            <a:extLst>
              <a:ext uri="{FF2B5EF4-FFF2-40B4-BE49-F238E27FC236}">
                <a16:creationId xmlns:a16="http://schemas.microsoft.com/office/drawing/2014/main" id="{3B561A19-C962-9A48-871F-D7A40DFB352B}"/>
              </a:ext>
            </a:extLst>
          </p:cNvPr>
          <p:cNvSpPr/>
          <p:nvPr/>
        </p:nvSpPr>
        <p:spPr>
          <a:xfrm>
            <a:off x="315277" y="5674527"/>
            <a:ext cx="8521152" cy="392341"/>
          </a:xfrm>
          <a:prstGeom prst="round2Diag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F4F411C-453C-4F42-8E31-92AD3B030157}"/>
              </a:ext>
            </a:extLst>
          </p:cNvPr>
          <p:cNvSpPr/>
          <p:nvPr/>
        </p:nvSpPr>
        <p:spPr>
          <a:xfrm>
            <a:off x="1668727" y="5697536"/>
            <a:ext cx="6096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Mesas de Trabajo Técnica con Entidades Fiscalizadas</a:t>
            </a:r>
            <a:endParaRPr lang="es-C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6ECF849-C41C-9D44-8DC3-D2D86FAA2D6F}"/>
              </a:ext>
            </a:extLst>
          </p:cNvPr>
          <p:cNvSpPr/>
          <p:nvPr/>
        </p:nvSpPr>
        <p:spPr>
          <a:xfrm>
            <a:off x="2545213" y="777173"/>
            <a:ext cx="352372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Superintendencia en línea</a:t>
            </a:r>
            <a:endParaRPr lang="es-CL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252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n 44">
            <a:extLst>
              <a:ext uri="{FF2B5EF4-FFF2-40B4-BE49-F238E27FC236}">
                <a16:creationId xmlns:a16="http://schemas.microsoft.com/office/drawing/2014/main" id="{CD3F2B3A-7085-8645-8B29-FA7EBD2B4E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D0286B7F-0E3C-4044-9DC1-EDC13F94CE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6032" y="4016641"/>
            <a:ext cx="2127276" cy="1155436"/>
          </a:xfrm>
          <a:prstGeom prst="rect">
            <a:avLst/>
          </a:prstGeom>
        </p:spPr>
      </p:pic>
      <p:sp>
        <p:nvSpPr>
          <p:cNvPr id="57" name="Elipse 56">
            <a:extLst>
              <a:ext uri="{FF2B5EF4-FFF2-40B4-BE49-F238E27FC236}">
                <a16:creationId xmlns:a16="http://schemas.microsoft.com/office/drawing/2014/main" id="{D169A378-BE84-EC42-8318-86A842C334B1}"/>
              </a:ext>
            </a:extLst>
          </p:cNvPr>
          <p:cNvSpPr/>
          <p:nvPr/>
        </p:nvSpPr>
        <p:spPr>
          <a:xfrm>
            <a:off x="4442795" y="4878304"/>
            <a:ext cx="1093332" cy="1093332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1" name="Pentágono 60">
            <a:extLst>
              <a:ext uri="{FF2B5EF4-FFF2-40B4-BE49-F238E27FC236}">
                <a16:creationId xmlns:a16="http://schemas.microsoft.com/office/drawing/2014/main" id="{F16680C2-98B2-6244-8E25-45D4331CA8B0}"/>
              </a:ext>
            </a:extLst>
          </p:cNvPr>
          <p:cNvSpPr/>
          <p:nvPr/>
        </p:nvSpPr>
        <p:spPr>
          <a:xfrm rot="10800000">
            <a:off x="5414517" y="5227668"/>
            <a:ext cx="1548527" cy="473170"/>
          </a:xfrm>
          <a:prstGeom prst="homePlate">
            <a:avLst>
              <a:gd name="adj" fmla="val 61245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 </a:t>
            </a:r>
          </a:p>
        </p:txBody>
      </p:sp>
      <p:sp>
        <p:nvSpPr>
          <p:cNvPr id="56" name="Elipse 55">
            <a:extLst>
              <a:ext uri="{FF2B5EF4-FFF2-40B4-BE49-F238E27FC236}">
                <a16:creationId xmlns:a16="http://schemas.microsoft.com/office/drawing/2014/main" id="{1AC6A93F-3075-6A40-BF84-00124EA67A33}"/>
              </a:ext>
            </a:extLst>
          </p:cNvPr>
          <p:cNvSpPr/>
          <p:nvPr/>
        </p:nvSpPr>
        <p:spPr>
          <a:xfrm>
            <a:off x="3201244" y="4878758"/>
            <a:ext cx="1093332" cy="1093332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28 CuadroTexto">
            <a:extLst>
              <a:ext uri="{FF2B5EF4-FFF2-40B4-BE49-F238E27FC236}">
                <a16:creationId xmlns:a16="http://schemas.microsoft.com/office/drawing/2014/main" id="{DBF6EE2E-7AE6-B547-9E56-55D64A7EC292}"/>
              </a:ext>
            </a:extLst>
          </p:cNvPr>
          <p:cNvSpPr txBox="1"/>
          <p:nvPr/>
        </p:nvSpPr>
        <p:spPr>
          <a:xfrm>
            <a:off x="3234929" y="5166567"/>
            <a:ext cx="990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178</a:t>
            </a:r>
          </a:p>
        </p:txBody>
      </p:sp>
      <p:sp>
        <p:nvSpPr>
          <p:cNvPr id="48" name="29 CuadroTexto">
            <a:extLst>
              <a:ext uri="{FF2B5EF4-FFF2-40B4-BE49-F238E27FC236}">
                <a16:creationId xmlns:a16="http://schemas.microsoft.com/office/drawing/2014/main" id="{53536157-28CF-0448-8855-C81FB52566BE}"/>
              </a:ext>
            </a:extLst>
          </p:cNvPr>
          <p:cNvSpPr txBox="1"/>
          <p:nvPr/>
        </p:nvSpPr>
        <p:spPr>
          <a:xfrm>
            <a:off x="4494295" y="5177441"/>
            <a:ext cx="990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</a:p>
        </p:txBody>
      </p:sp>
      <p:sp>
        <p:nvSpPr>
          <p:cNvPr id="58" name="2 Marcador de contenido">
            <a:extLst>
              <a:ext uri="{FF2B5EF4-FFF2-40B4-BE49-F238E27FC236}">
                <a16:creationId xmlns:a16="http://schemas.microsoft.com/office/drawing/2014/main" id="{99C26286-7E25-864F-AFA8-5285A0810E76}"/>
              </a:ext>
            </a:extLst>
          </p:cNvPr>
          <p:cNvSpPr txBox="1">
            <a:spLocks/>
          </p:cNvSpPr>
          <p:nvPr/>
        </p:nvSpPr>
        <p:spPr>
          <a:xfrm>
            <a:off x="4534603" y="5068711"/>
            <a:ext cx="924625" cy="2648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CL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HOMBRES</a:t>
            </a:r>
          </a:p>
        </p:txBody>
      </p:sp>
      <p:sp>
        <p:nvSpPr>
          <p:cNvPr id="59" name="2 Marcador de contenido">
            <a:extLst>
              <a:ext uri="{FF2B5EF4-FFF2-40B4-BE49-F238E27FC236}">
                <a16:creationId xmlns:a16="http://schemas.microsoft.com/office/drawing/2014/main" id="{77115E76-60E4-C947-9115-157FF8B1477F}"/>
              </a:ext>
            </a:extLst>
          </p:cNvPr>
          <p:cNvSpPr txBox="1">
            <a:spLocks/>
          </p:cNvSpPr>
          <p:nvPr/>
        </p:nvSpPr>
        <p:spPr>
          <a:xfrm>
            <a:off x="3284825" y="5068711"/>
            <a:ext cx="924625" cy="264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CL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MUJERES</a:t>
            </a:r>
          </a:p>
        </p:txBody>
      </p:sp>
      <p:sp>
        <p:nvSpPr>
          <p:cNvPr id="3" name="Pentágono 2">
            <a:extLst>
              <a:ext uri="{FF2B5EF4-FFF2-40B4-BE49-F238E27FC236}">
                <a16:creationId xmlns:a16="http://schemas.microsoft.com/office/drawing/2014/main" id="{ABA26E6C-72B6-5D42-8504-E76E185DFAB0}"/>
              </a:ext>
            </a:extLst>
          </p:cNvPr>
          <p:cNvSpPr/>
          <p:nvPr/>
        </p:nvSpPr>
        <p:spPr>
          <a:xfrm>
            <a:off x="1758010" y="5227668"/>
            <a:ext cx="1548527" cy="473170"/>
          </a:xfrm>
          <a:prstGeom prst="homePlate">
            <a:avLst>
              <a:gd name="adj" fmla="val 61245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 </a:t>
            </a:r>
          </a:p>
        </p:txBody>
      </p:sp>
      <p:sp>
        <p:nvSpPr>
          <p:cNvPr id="2" name="Redondear rectángulo de esquina diagonal 1">
            <a:extLst>
              <a:ext uri="{FF2B5EF4-FFF2-40B4-BE49-F238E27FC236}">
                <a16:creationId xmlns:a16="http://schemas.microsoft.com/office/drawing/2014/main" id="{4AED1E76-F717-EA4A-8A55-985568AD5A7E}"/>
              </a:ext>
            </a:extLst>
          </p:cNvPr>
          <p:cNvSpPr/>
          <p:nvPr/>
        </p:nvSpPr>
        <p:spPr>
          <a:xfrm>
            <a:off x="1079421" y="869651"/>
            <a:ext cx="3041374" cy="421125"/>
          </a:xfrm>
          <a:prstGeom prst="round2DiagRect">
            <a:avLst>
              <a:gd name="adj1" fmla="val 32668"/>
              <a:gd name="adj2" fmla="val 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0" name="Redondear rectángulo de esquina diagonal 49">
            <a:extLst>
              <a:ext uri="{FF2B5EF4-FFF2-40B4-BE49-F238E27FC236}">
                <a16:creationId xmlns:a16="http://schemas.microsoft.com/office/drawing/2014/main" id="{115FDE9F-D83C-DD42-950C-A56B1F5B7458}"/>
              </a:ext>
            </a:extLst>
          </p:cNvPr>
          <p:cNvSpPr/>
          <p:nvPr/>
        </p:nvSpPr>
        <p:spPr>
          <a:xfrm>
            <a:off x="4695297" y="869651"/>
            <a:ext cx="3041374" cy="421125"/>
          </a:xfrm>
          <a:prstGeom prst="round2DiagRect">
            <a:avLst>
              <a:gd name="adj1" fmla="val 32668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76CDE6EB-AE71-B84F-A7C9-9AF625EE7A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8460" y="1347453"/>
            <a:ext cx="2127276" cy="1155436"/>
          </a:xfrm>
          <a:prstGeom prst="rect">
            <a:avLst/>
          </a:prstGeom>
        </p:spPr>
      </p:pic>
      <p:sp>
        <p:nvSpPr>
          <p:cNvPr id="22" name="2 Marcador de contenido">
            <a:extLst>
              <a:ext uri="{FF2B5EF4-FFF2-40B4-BE49-F238E27FC236}">
                <a16:creationId xmlns:a16="http://schemas.microsoft.com/office/drawing/2014/main" id="{0E875C39-FF5C-6F45-BA9D-1BA9C612FAC3}"/>
              </a:ext>
            </a:extLst>
          </p:cNvPr>
          <p:cNvSpPr txBox="1">
            <a:spLocks/>
          </p:cNvSpPr>
          <p:nvPr/>
        </p:nvSpPr>
        <p:spPr>
          <a:xfrm>
            <a:off x="1144519" y="910685"/>
            <a:ext cx="2825589" cy="3800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CL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Región Metropolitana</a:t>
            </a:r>
            <a:endParaRPr lang="es-C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4" descr="C:\Users\agutierrez\Documents\Alvaro\SUSESO\editables\estadisticas\power\mapa.png">
            <a:extLst>
              <a:ext uri="{FF2B5EF4-FFF2-40B4-BE49-F238E27FC236}">
                <a16:creationId xmlns:a16="http://schemas.microsoft.com/office/drawing/2014/main" id="{2DD74D24-73D4-D145-B75D-39CACAE39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2696" y="304799"/>
            <a:ext cx="1585275" cy="663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1 Título">
            <a:extLst>
              <a:ext uri="{FF2B5EF4-FFF2-40B4-BE49-F238E27FC236}">
                <a16:creationId xmlns:a16="http://schemas.microsoft.com/office/drawing/2014/main" id="{E25A0D4D-A1C8-4A43-B699-44EF86E94108}"/>
              </a:ext>
            </a:extLst>
          </p:cNvPr>
          <p:cNvSpPr txBox="1">
            <a:spLocks/>
          </p:cNvSpPr>
          <p:nvPr/>
        </p:nvSpPr>
        <p:spPr bwMode="auto">
          <a:xfrm>
            <a:off x="172690" y="119113"/>
            <a:ext cx="6460312" cy="51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CL" altLang="es-CL" sz="2600" b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Personal SUSESO a nivel nacional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20FA1636-D654-B646-A4E8-6DBDDB7398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0231" y="1347453"/>
            <a:ext cx="2127276" cy="1155436"/>
          </a:xfrm>
          <a:prstGeom prst="rect">
            <a:avLst/>
          </a:prstGeom>
        </p:spPr>
      </p:pic>
      <p:sp>
        <p:nvSpPr>
          <p:cNvPr id="41" name="2 Marcador de contenido">
            <a:extLst>
              <a:ext uri="{FF2B5EF4-FFF2-40B4-BE49-F238E27FC236}">
                <a16:creationId xmlns:a16="http://schemas.microsoft.com/office/drawing/2014/main" id="{F9DE8A79-6CC3-0F46-81D4-E14C0A8FAF4D}"/>
              </a:ext>
            </a:extLst>
          </p:cNvPr>
          <p:cNvSpPr txBox="1">
            <a:spLocks/>
          </p:cNvSpPr>
          <p:nvPr/>
        </p:nvSpPr>
        <p:spPr>
          <a:xfrm>
            <a:off x="4806880" y="910685"/>
            <a:ext cx="2825589" cy="380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CL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Regiones</a:t>
            </a:r>
            <a:endParaRPr lang="es-C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28 CuadroTexto">
            <a:extLst>
              <a:ext uri="{FF2B5EF4-FFF2-40B4-BE49-F238E27FC236}">
                <a16:creationId xmlns:a16="http://schemas.microsoft.com/office/drawing/2014/main" id="{AF7C54DF-4357-D848-8F7E-AE1EA8334558}"/>
              </a:ext>
            </a:extLst>
          </p:cNvPr>
          <p:cNvSpPr txBox="1"/>
          <p:nvPr/>
        </p:nvSpPr>
        <p:spPr>
          <a:xfrm>
            <a:off x="1764546" y="5196093"/>
            <a:ext cx="1252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54,3%</a:t>
            </a:r>
          </a:p>
        </p:txBody>
      </p:sp>
      <p:sp>
        <p:nvSpPr>
          <p:cNvPr id="64" name="28 CuadroTexto">
            <a:extLst>
              <a:ext uri="{FF2B5EF4-FFF2-40B4-BE49-F238E27FC236}">
                <a16:creationId xmlns:a16="http://schemas.microsoft.com/office/drawing/2014/main" id="{5323E436-853A-3445-8F0F-E73B77D45526}"/>
              </a:ext>
            </a:extLst>
          </p:cNvPr>
          <p:cNvSpPr txBox="1"/>
          <p:nvPr/>
        </p:nvSpPr>
        <p:spPr>
          <a:xfrm>
            <a:off x="5710290" y="5202643"/>
            <a:ext cx="1252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45,7%</a:t>
            </a:r>
          </a:p>
        </p:txBody>
      </p:sp>
      <p:cxnSp>
        <p:nvCxnSpPr>
          <p:cNvPr id="66" name="Conector angular 65">
            <a:extLst>
              <a:ext uri="{FF2B5EF4-FFF2-40B4-BE49-F238E27FC236}">
                <a16:creationId xmlns:a16="http://schemas.microsoft.com/office/drawing/2014/main" id="{772AE444-12EA-BE48-B4F7-BA5E289B1997}"/>
              </a:ext>
            </a:extLst>
          </p:cNvPr>
          <p:cNvCxnSpPr>
            <a:cxnSpLocks/>
          </p:cNvCxnSpPr>
          <p:nvPr/>
        </p:nvCxnSpPr>
        <p:spPr>
          <a:xfrm>
            <a:off x="1890734" y="3206079"/>
            <a:ext cx="1599781" cy="556144"/>
          </a:xfrm>
          <a:prstGeom prst="bentConnector3">
            <a:avLst>
              <a:gd name="adj1" fmla="val 95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angular 70">
            <a:extLst>
              <a:ext uri="{FF2B5EF4-FFF2-40B4-BE49-F238E27FC236}">
                <a16:creationId xmlns:a16="http://schemas.microsoft.com/office/drawing/2014/main" id="{60BF8FAB-A940-D84F-AA60-8ADBE8D3A274}"/>
              </a:ext>
            </a:extLst>
          </p:cNvPr>
          <p:cNvCxnSpPr>
            <a:cxnSpLocks/>
          </p:cNvCxnSpPr>
          <p:nvPr/>
        </p:nvCxnSpPr>
        <p:spPr>
          <a:xfrm rot="16200000" flipH="1">
            <a:off x="3041182" y="3208093"/>
            <a:ext cx="556262" cy="327214"/>
          </a:xfrm>
          <a:prstGeom prst="bentConnector3">
            <a:avLst>
              <a:gd name="adj1" fmla="val 9348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angular 77">
            <a:extLst>
              <a:ext uri="{FF2B5EF4-FFF2-40B4-BE49-F238E27FC236}">
                <a16:creationId xmlns:a16="http://schemas.microsoft.com/office/drawing/2014/main" id="{11219714-A473-4D4A-85D2-9224806D8A53}"/>
              </a:ext>
            </a:extLst>
          </p:cNvPr>
          <p:cNvCxnSpPr>
            <a:cxnSpLocks/>
            <a:stCxn id="40" idx="2"/>
          </p:cNvCxnSpPr>
          <p:nvPr/>
        </p:nvCxnSpPr>
        <p:spPr>
          <a:xfrm rot="5400000">
            <a:off x="5778473" y="2664764"/>
            <a:ext cx="556327" cy="1638591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angular 81">
            <a:extLst>
              <a:ext uri="{FF2B5EF4-FFF2-40B4-BE49-F238E27FC236}">
                <a16:creationId xmlns:a16="http://schemas.microsoft.com/office/drawing/2014/main" id="{CD6ED857-2BF2-3C42-B0D6-43386CF705DE}"/>
              </a:ext>
            </a:extLst>
          </p:cNvPr>
          <p:cNvCxnSpPr>
            <a:cxnSpLocks/>
          </p:cNvCxnSpPr>
          <p:nvPr/>
        </p:nvCxnSpPr>
        <p:spPr>
          <a:xfrm rot="10800000" flipV="1">
            <a:off x="4941830" y="3051640"/>
            <a:ext cx="665625" cy="523470"/>
          </a:xfrm>
          <a:prstGeom prst="bentConnector3">
            <a:avLst>
              <a:gd name="adj1" fmla="val 36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ipse 34">
            <a:extLst>
              <a:ext uri="{FF2B5EF4-FFF2-40B4-BE49-F238E27FC236}">
                <a16:creationId xmlns:a16="http://schemas.microsoft.com/office/drawing/2014/main" id="{FEF94655-D952-0040-8453-FD37DCC5D80B}"/>
              </a:ext>
            </a:extLst>
          </p:cNvPr>
          <p:cNvSpPr/>
          <p:nvPr/>
        </p:nvSpPr>
        <p:spPr>
          <a:xfrm>
            <a:off x="2602425" y="2227360"/>
            <a:ext cx="1093332" cy="1093332"/>
          </a:xfrm>
          <a:prstGeom prst="ellipse">
            <a:avLst/>
          </a:prstGeom>
          <a:solidFill>
            <a:srgbClr val="FF8700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29 CuadroTexto">
            <a:extLst>
              <a:ext uri="{FF2B5EF4-FFF2-40B4-BE49-F238E27FC236}">
                <a16:creationId xmlns:a16="http://schemas.microsoft.com/office/drawing/2014/main" id="{F7D8575B-42D3-214C-A684-08689866824B}"/>
              </a:ext>
            </a:extLst>
          </p:cNvPr>
          <p:cNvSpPr txBox="1"/>
          <p:nvPr/>
        </p:nvSpPr>
        <p:spPr>
          <a:xfrm>
            <a:off x="2653925" y="2501429"/>
            <a:ext cx="990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b="1" dirty="0">
                <a:latin typeface="Arial" panose="020B0604020202020204" pitchFamily="34" charset="0"/>
                <a:cs typeface="Arial" panose="020B0604020202020204" pitchFamily="34" charset="0"/>
              </a:rPr>
              <a:t>143</a:t>
            </a:r>
          </a:p>
        </p:txBody>
      </p:sp>
      <p:sp>
        <p:nvSpPr>
          <p:cNvPr id="52" name="2 Marcador de contenido">
            <a:extLst>
              <a:ext uri="{FF2B5EF4-FFF2-40B4-BE49-F238E27FC236}">
                <a16:creationId xmlns:a16="http://schemas.microsoft.com/office/drawing/2014/main" id="{F09281EA-B685-AF42-AEBB-15610F5CA87C}"/>
              </a:ext>
            </a:extLst>
          </p:cNvPr>
          <p:cNvSpPr txBox="1">
            <a:spLocks/>
          </p:cNvSpPr>
          <p:nvPr/>
        </p:nvSpPr>
        <p:spPr>
          <a:xfrm>
            <a:off x="2699426" y="2381849"/>
            <a:ext cx="924625" cy="2648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CL" sz="1200" b="1" dirty="0">
                <a:latin typeface="Arial" panose="020B0604020202020204" pitchFamily="34" charset="0"/>
                <a:cs typeface="Arial" panose="020B0604020202020204" pitchFamily="34" charset="0"/>
              </a:rPr>
              <a:t>HOMBRES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98D107F8-61CD-8A4C-B28F-5BF7AC458FF5}"/>
              </a:ext>
            </a:extLst>
          </p:cNvPr>
          <p:cNvSpPr/>
          <p:nvPr/>
        </p:nvSpPr>
        <p:spPr>
          <a:xfrm>
            <a:off x="1360874" y="2227814"/>
            <a:ext cx="1093332" cy="1093332"/>
          </a:xfrm>
          <a:prstGeom prst="ellipse">
            <a:avLst/>
          </a:prstGeom>
          <a:solidFill>
            <a:srgbClr val="FF8700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4" name="28 CuadroTexto">
            <a:extLst>
              <a:ext uri="{FF2B5EF4-FFF2-40B4-BE49-F238E27FC236}">
                <a16:creationId xmlns:a16="http://schemas.microsoft.com/office/drawing/2014/main" id="{2F6E6B0F-0197-FC4E-AB6F-FF1F89B1ACB1}"/>
              </a:ext>
            </a:extLst>
          </p:cNvPr>
          <p:cNvSpPr txBox="1"/>
          <p:nvPr/>
        </p:nvSpPr>
        <p:spPr>
          <a:xfrm>
            <a:off x="1394269" y="2502889"/>
            <a:ext cx="990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b="1" dirty="0">
                <a:latin typeface="Arial" panose="020B0604020202020204" pitchFamily="34" charset="0"/>
                <a:cs typeface="Arial" panose="020B0604020202020204" pitchFamily="34" charset="0"/>
              </a:rPr>
              <a:t>168</a:t>
            </a:r>
          </a:p>
        </p:txBody>
      </p:sp>
      <p:sp>
        <p:nvSpPr>
          <p:cNvPr id="51" name="2 Marcador de contenido">
            <a:extLst>
              <a:ext uri="{FF2B5EF4-FFF2-40B4-BE49-F238E27FC236}">
                <a16:creationId xmlns:a16="http://schemas.microsoft.com/office/drawing/2014/main" id="{4714F4FF-1EDC-264C-A411-96558A7B4FBF}"/>
              </a:ext>
            </a:extLst>
          </p:cNvPr>
          <p:cNvSpPr txBox="1">
            <a:spLocks/>
          </p:cNvSpPr>
          <p:nvPr/>
        </p:nvSpPr>
        <p:spPr>
          <a:xfrm>
            <a:off x="1442707" y="2381849"/>
            <a:ext cx="924625" cy="264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CL" sz="1100" b="1" dirty="0">
                <a:latin typeface="Arial" panose="020B0604020202020204" pitchFamily="34" charset="0"/>
                <a:cs typeface="Arial" panose="020B0604020202020204" pitchFamily="34" charset="0"/>
              </a:rPr>
              <a:t>MUJERES</a:t>
            </a: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03F14414-F52C-2E40-95E7-1E92BB9AF169}"/>
              </a:ext>
            </a:extLst>
          </p:cNvPr>
          <p:cNvSpPr/>
          <p:nvPr/>
        </p:nvSpPr>
        <p:spPr>
          <a:xfrm>
            <a:off x="5060801" y="2227360"/>
            <a:ext cx="1093332" cy="1093332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8" name="28 CuadroTexto">
            <a:extLst>
              <a:ext uri="{FF2B5EF4-FFF2-40B4-BE49-F238E27FC236}">
                <a16:creationId xmlns:a16="http://schemas.microsoft.com/office/drawing/2014/main" id="{EF1C264A-1558-F64C-A172-6A0C5FCFA989}"/>
              </a:ext>
            </a:extLst>
          </p:cNvPr>
          <p:cNvSpPr txBox="1"/>
          <p:nvPr/>
        </p:nvSpPr>
        <p:spPr>
          <a:xfrm>
            <a:off x="5090853" y="2501429"/>
            <a:ext cx="990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b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E8875580-5E56-CA41-9C80-63C985372AD8}"/>
              </a:ext>
            </a:extLst>
          </p:cNvPr>
          <p:cNvSpPr/>
          <p:nvPr/>
        </p:nvSpPr>
        <p:spPr>
          <a:xfrm>
            <a:off x="6329265" y="2225189"/>
            <a:ext cx="1093332" cy="1093332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0" name="29 CuadroTexto">
            <a:extLst>
              <a:ext uri="{FF2B5EF4-FFF2-40B4-BE49-F238E27FC236}">
                <a16:creationId xmlns:a16="http://schemas.microsoft.com/office/drawing/2014/main" id="{FAFF2276-922C-C74A-AFAF-072F8848AFC3}"/>
              </a:ext>
            </a:extLst>
          </p:cNvPr>
          <p:cNvSpPr txBox="1"/>
          <p:nvPr/>
        </p:nvSpPr>
        <p:spPr>
          <a:xfrm>
            <a:off x="6380765" y="2559565"/>
            <a:ext cx="990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3" name="2 Marcador de contenido">
            <a:extLst>
              <a:ext uri="{FF2B5EF4-FFF2-40B4-BE49-F238E27FC236}">
                <a16:creationId xmlns:a16="http://schemas.microsoft.com/office/drawing/2014/main" id="{9846361E-F97A-D149-911D-25BD94D38661}"/>
              </a:ext>
            </a:extLst>
          </p:cNvPr>
          <p:cNvSpPr txBox="1">
            <a:spLocks/>
          </p:cNvSpPr>
          <p:nvPr/>
        </p:nvSpPr>
        <p:spPr>
          <a:xfrm>
            <a:off x="5145141" y="2359089"/>
            <a:ext cx="924625" cy="264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CL" sz="1100" b="1" dirty="0">
                <a:latin typeface="Arial" panose="020B0604020202020204" pitchFamily="34" charset="0"/>
                <a:cs typeface="Arial" panose="020B0604020202020204" pitchFamily="34" charset="0"/>
              </a:rPr>
              <a:t>MUJERES</a:t>
            </a:r>
          </a:p>
        </p:txBody>
      </p:sp>
      <p:sp>
        <p:nvSpPr>
          <p:cNvPr id="54" name="2 Marcador de contenido">
            <a:extLst>
              <a:ext uri="{FF2B5EF4-FFF2-40B4-BE49-F238E27FC236}">
                <a16:creationId xmlns:a16="http://schemas.microsoft.com/office/drawing/2014/main" id="{DD2D7E77-EACF-5E4B-8DD1-876011BADDBF}"/>
              </a:ext>
            </a:extLst>
          </p:cNvPr>
          <p:cNvSpPr txBox="1">
            <a:spLocks/>
          </p:cNvSpPr>
          <p:nvPr/>
        </p:nvSpPr>
        <p:spPr>
          <a:xfrm>
            <a:off x="6428785" y="2363072"/>
            <a:ext cx="924625" cy="2648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CL" sz="1200" b="1" dirty="0">
                <a:latin typeface="Arial" panose="020B0604020202020204" pitchFamily="34" charset="0"/>
                <a:cs typeface="Arial" panose="020B0604020202020204" pitchFamily="34" charset="0"/>
              </a:rPr>
              <a:t>HOMBRES</a:t>
            </a:r>
          </a:p>
        </p:txBody>
      </p:sp>
      <p:sp>
        <p:nvSpPr>
          <p:cNvPr id="68" name="Rectángulo redondeado 67">
            <a:extLst>
              <a:ext uri="{FF2B5EF4-FFF2-40B4-BE49-F238E27FC236}">
                <a16:creationId xmlns:a16="http://schemas.microsoft.com/office/drawing/2014/main" id="{6B28370F-2B8C-8D4B-B8B0-093EA1B0AED2}"/>
              </a:ext>
            </a:extLst>
          </p:cNvPr>
          <p:cNvSpPr/>
          <p:nvPr/>
        </p:nvSpPr>
        <p:spPr>
          <a:xfrm>
            <a:off x="3432317" y="3402178"/>
            <a:ext cx="1888901" cy="51446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3" name="2 Marcador de contenido">
            <a:extLst>
              <a:ext uri="{FF2B5EF4-FFF2-40B4-BE49-F238E27FC236}">
                <a16:creationId xmlns:a16="http://schemas.microsoft.com/office/drawing/2014/main" id="{C80FC3A7-3A95-2047-82CF-3173590FD035}"/>
              </a:ext>
            </a:extLst>
          </p:cNvPr>
          <p:cNvSpPr txBox="1">
            <a:spLocks/>
          </p:cNvSpPr>
          <p:nvPr/>
        </p:nvSpPr>
        <p:spPr>
          <a:xfrm>
            <a:off x="3432318" y="3440088"/>
            <a:ext cx="1888900" cy="5414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C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lang="es-CL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328</a:t>
            </a:r>
            <a:r>
              <a:rPr lang="es-CL" sz="22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sp>
        <p:nvSpPr>
          <p:cNvPr id="42" name="1 Título">
            <a:extLst>
              <a:ext uri="{FF2B5EF4-FFF2-40B4-BE49-F238E27FC236}">
                <a16:creationId xmlns:a16="http://schemas.microsoft.com/office/drawing/2014/main" id="{E2704169-A1DD-7E4F-BF71-37DD6F04D961}"/>
              </a:ext>
            </a:extLst>
          </p:cNvPr>
          <p:cNvSpPr txBox="1">
            <a:spLocks/>
          </p:cNvSpPr>
          <p:nvPr/>
        </p:nvSpPr>
        <p:spPr bwMode="auto">
          <a:xfrm>
            <a:off x="2824202" y="6360823"/>
            <a:ext cx="4473198" cy="31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CL" altLang="es-CL" sz="140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* Incluye 30 funcionarios/as honorarios.</a:t>
            </a:r>
          </a:p>
        </p:txBody>
      </p:sp>
    </p:spTree>
    <p:extLst>
      <p:ext uri="{BB962C8B-B14F-4D97-AF65-F5344CB8AC3E}">
        <p14:creationId xmlns:p14="http://schemas.microsoft.com/office/powerpoint/2010/main" val="9793001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4313D443-2F49-4442-A99E-5C48C35F53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69B8DE96-929F-FA4B-A268-0603EEE4F5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761" y="3941657"/>
            <a:ext cx="3213572" cy="1805721"/>
          </a:xfrm>
          <a:prstGeom prst="rect">
            <a:avLst/>
          </a:prstGeom>
        </p:spPr>
      </p:pic>
      <p:sp>
        <p:nvSpPr>
          <p:cNvPr id="4" name="1 Título">
            <a:extLst>
              <a:ext uri="{FF2B5EF4-FFF2-40B4-BE49-F238E27FC236}">
                <a16:creationId xmlns:a16="http://schemas.microsoft.com/office/drawing/2014/main" id="{C8F72CB4-82EB-564C-B210-99404E872585}"/>
              </a:ext>
            </a:extLst>
          </p:cNvPr>
          <p:cNvSpPr txBox="1">
            <a:spLocks/>
          </p:cNvSpPr>
          <p:nvPr/>
        </p:nvSpPr>
        <p:spPr bwMode="auto">
          <a:xfrm>
            <a:off x="145512" y="110071"/>
            <a:ext cx="4527105" cy="83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CL" altLang="es-CL" sz="2600" b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Reconocimientos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C66582D2-A740-0549-821F-1D3BB89D41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539" y="1834004"/>
            <a:ext cx="3224014" cy="18113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D3D45BC-EDEB-1543-8CED-E107C4527A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8989" y="4194416"/>
            <a:ext cx="3224014" cy="1853481"/>
          </a:xfrm>
          <a:prstGeom prst="rect">
            <a:avLst/>
          </a:prstGeom>
        </p:spPr>
      </p:pic>
      <p:sp>
        <p:nvSpPr>
          <p:cNvPr id="17" name="Redondear rectángulo de esquina diagonal 16">
            <a:extLst>
              <a:ext uri="{FF2B5EF4-FFF2-40B4-BE49-F238E27FC236}">
                <a16:creationId xmlns:a16="http://schemas.microsoft.com/office/drawing/2014/main" id="{3F46811B-74C1-014C-9C85-E952646946E2}"/>
              </a:ext>
            </a:extLst>
          </p:cNvPr>
          <p:cNvSpPr/>
          <p:nvPr/>
        </p:nvSpPr>
        <p:spPr>
          <a:xfrm>
            <a:off x="1971899" y="840877"/>
            <a:ext cx="2418819" cy="1635034"/>
          </a:xfrm>
          <a:prstGeom prst="round2DiagRect">
            <a:avLst/>
          </a:prstGeom>
          <a:solidFill>
            <a:srgbClr val="00009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1 Título">
            <a:extLst>
              <a:ext uri="{FF2B5EF4-FFF2-40B4-BE49-F238E27FC236}">
                <a16:creationId xmlns:a16="http://schemas.microsoft.com/office/drawing/2014/main" id="{1D123025-5588-474B-84C5-FCF1CC07ED90}"/>
              </a:ext>
            </a:extLst>
          </p:cNvPr>
          <p:cNvSpPr txBox="1">
            <a:spLocks/>
          </p:cNvSpPr>
          <p:nvPr/>
        </p:nvSpPr>
        <p:spPr bwMode="auto">
          <a:xfrm>
            <a:off x="2090989" y="925085"/>
            <a:ext cx="2137158" cy="166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CL" altLang="es-CL" sz="1800" b="1" dirty="0">
                <a:solidFill>
                  <a:srgbClr val="FFFFFF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4º Congreso Latinoamericano: Tecnologías y Negocios. América Digital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F56844E-E225-C146-9210-15ED811ECDB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5292" y="868622"/>
            <a:ext cx="3224014" cy="1817512"/>
          </a:xfrm>
          <a:prstGeom prst="rect">
            <a:avLst/>
          </a:prstGeom>
        </p:spPr>
      </p:pic>
      <p:sp>
        <p:nvSpPr>
          <p:cNvPr id="15" name="Redondear rectángulo de esquina diagonal 14">
            <a:extLst>
              <a:ext uri="{FF2B5EF4-FFF2-40B4-BE49-F238E27FC236}">
                <a16:creationId xmlns:a16="http://schemas.microsoft.com/office/drawing/2014/main" id="{3F46811B-74C1-014C-9C85-E952646946E2}"/>
              </a:ext>
            </a:extLst>
          </p:cNvPr>
          <p:cNvSpPr/>
          <p:nvPr/>
        </p:nvSpPr>
        <p:spPr>
          <a:xfrm>
            <a:off x="4571237" y="2163408"/>
            <a:ext cx="2421095" cy="1297812"/>
          </a:xfrm>
          <a:prstGeom prst="round2DiagRect">
            <a:avLst/>
          </a:prstGeom>
          <a:solidFill>
            <a:srgbClr val="FD600B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C7AB9E7A-D98B-C646-8DB8-67E60CD55E5A}"/>
              </a:ext>
            </a:extLst>
          </p:cNvPr>
          <p:cNvSpPr txBox="1">
            <a:spLocks/>
          </p:cNvSpPr>
          <p:nvPr/>
        </p:nvSpPr>
        <p:spPr bwMode="auto">
          <a:xfrm>
            <a:off x="4695434" y="2206122"/>
            <a:ext cx="2150453" cy="128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CL" altLang="es-CL" sz="1800" b="1" dirty="0">
                <a:solidFill>
                  <a:schemeClr val="bg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Ministerio de Hacienda - Transformación Digital del Estado</a:t>
            </a:r>
          </a:p>
        </p:txBody>
      </p:sp>
      <p:sp>
        <p:nvSpPr>
          <p:cNvPr id="18" name="Redondear rectángulo de esquina diagonal 17">
            <a:extLst>
              <a:ext uri="{FF2B5EF4-FFF2-40B4-BE49-F238E27FC236}">
                <a16:creationId xmlns:a16="http://schemas.microsoft.com/office/drawing/2014/main" id="{7D0F67AC-A50E-784D-9808-5AC15B9FAAB6}"/>
              </a:ext>
            </a:extLst>
          </p:cNvPr>
          <p:cNvSpPr/>
          <p:nvPr/>
        </p:nvSpPr>
        <p:spPr>
          <a:xfrm>
            <a:off x="1918102" y="5210461"/>
            <a:ext cx="2422172" cy="1073833"/>
          </a:xfrm>
          <a:prstGeom prst="round2Diag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1 Título">
            <a:extLst>
              <a:ext uri="{FF2B5EF4-FFF2-40B4-BE49-F238E27FC236}">
                <a16:creationId xmlns:a16="http://schemas.microsoft.com/office/drawing/2014/main" id="{085DF472-EFD7-6B4B-BE1C-A74F08EF9CEB}"/>
              </a:ext>
            </a:extLst>
          </p:cNvPr>
          <p:cNvSpPr txBox="1">
            <a:spLocks/>
          </p:cNvSpPr>
          <p:nvPr/>
        </p:nvSpPr>
        <p:spPr bwMode="auto">
          <a:xfrm>
            <a:off x="2055752" y="5303118"/>
            <a:ext cx="2146024" cy="83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CL" altLang="es-CL" sz="1800" b="1" dirty="0">
                <a:solidFill>
                  <a:schemeClr val="bg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SAP- Premio a la modernización en el sector Público</a:t>
            </a:r>
          </a:p>
        </p:txBody>
      </p:sp>
      <p:sp>
        <p:nvSpPr>
          <p:cNvPr id="22" name="Redondear rectángulo de esquina diagonal 21">
            <a:extLst>
              <a:ext uri="{FF2B5EF4-FFF2-40B4-BE49-F238E27FC236}">
                <a16:creationId xmlns:a16="http://schemas.microsoft.com/office/drawing/2014/main" id="{26B3EFC2-3EFA-8146-911F-F849BCF23E70}"/>
              </a:ext>
            </a:extLst>
          </p:cNvPr>
          <p:cNvSpPr/>
          <p:nvPr/>
        </p:nvSpPr>
        <p:spPr>
          <a:xfrm>
            <a:off x="6604137" y="3901931"/>
            <a:ext cx="2212642" cy="1044421"/>
          </a:xfrm>
          <a:prstGeom prst="round2Diag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4" name="1 Título">
            <a:extLst>
              <a:ext uri="{FF2B5EF4-FFF2-40B4-BE49-F238E27FC236}">
                <a16:creationId xmlns:a16="http://schemas.microsoft.com/office/drawing/2014/main" id="{0136E343-FDEA-7B47-8A7E-CF9FB6CDD1E7}"/>
              </a:ext>
            </a:extLst>
          </p:cNvPr>
          <p:cNvSpPr txBox="1">
            <a:spLocks/>
          </p:cNvSpPr>
          <p:nvPr/>
        </p:nvSpPr>
        <p:spPr bwMode="auto">
          <a:xfrm>
            <a:off x="6675445" y="3980920"/>
            <a:ext cx="2220941" cy="89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CL" altLang="es-CL" sz="1800" b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ChileCompra Day Proyecto destacado.</a:t>
            </a:r>
          </a:p>
        </p:txBody>
      </p:sp>
    </p:spTree>
    <p:extLst>
      <p:ext uri="{BB962C8B-B14F-4D97-AF65-F5344CB8AC3E}">
        <p14:creationId xmlns:p14="http://schemas.microsoft.com/office/powerpoint/2010/main" val="4174882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n 49">
            <a:extLst>
              <a:ext uri="{FF2B5EF4-FFF2-40B4-BE49-F238E27FC236}">
                <a16:creationId xmlns:a16="http://schemas.microsoft.com/office/drawing/2014/main" id="{7EBF81E5-B9B8-1343-B799-8CF7342295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0" y="1236654"/>
            <a:ext cx="9144000" cy="5085565"/>
          </a:xfrm>
          <a:prstGeom prst="rect">
            <a:avLst/>
          </a:prstGeom>
          <a:solidFill>
            <a:srgbClr val="003EC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51158B6-7484-2541-B4F5-74FF55FB21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26" b="27337"/>
          <a:stretch/>
        </p:blipFill>
        <p:spPr>
          <a:xfrm>
            <a:off x="-4707" y="1667810"/>
            <a:ext cx="3312263" cy="4652802"/>
          </a:xfrm>
          <a:prstGeom prst="rect">
            <a:avLst/>
          </a:prstGeom>
        </p:spPr>
      </p:pic>
      <p:sp>
        <p:nvSpPr>
          <p:cNvPr id="48" name="Pentágono 47">
            <a:extLst>
              <a:ext uri="{FF2B5EF4-FFF2-40B4-BE49-F238E27FC236}">
                <a16:creationId xmlns:a16="http://schemas.microsoft.com/office/drawing/2014/main" id="{7060F0E8-BADF-C94A-9C8B-F10464F83FCC}"/>
              </a:ext>
            </a:extLst>
          </p:cNvPr>
          <p:cNvSpPr/>
          <p:nvPr/>
        </p:nvSpPr>
        <p:spPr>
          <a:xfrm rot="10800000">
            <a:off x="2897521" y="4033970"/>
            <a:ext cx="6002778" cy="2057548"/>
          </a:xfrm>
          <a:prstGeom prst="homePlate">
            <a:avLst>
              <a:gd name="adj" fmla="val 6006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Pentágono 7"/>
          <p:cNvSpPr/>
          <p:nvPr/>
        </p:nvSpPr>
        <p:spPr>
          <a:xfrm rot="10800000">
            <a:off x="2897521" y="1758937"/>
            <a:ext cx="6002778" cy="1746518"/>
          </a:xfrm>
          <a:prstGeom prst="homePlate">
            <a:avLst>
              <a:gd name="adj" fmla="val 6006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Rectángulo 39"/>
          <p:cNvSpPr/>
          <p:nvPr/>
        </p:nvSpPr>
        <p:spPr>
          <a:xfrm>
            <a:off x="7703808" y="5626706"/>
            <a:ext cx="1034627" cy="301268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Redondear rectángulo de esquina del mismo lado 40"/>
          <p:cNvSpPr/>
          <p:nvPr/>
        </p:nvSpPr>
        <p:spPr>
          <a:xfrm>
            <a:off x="7703808" y="4958865"/>
            <a:ext cx="1034627" cy="581562"/>
          </a:xfrm>
          <a:prstGeom prst="round2SameRect">
            <a:avLst>
              <a:gd name="adj1" fmla="val 37376"/>
              <a:gd name="adj2" fmla="val 0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Rectángulo 41"/>
          <p:cNvSpPr/>
          <p:nvPr/>
        </p:nvSpPr>
        <p:spPr>
          <a:xfrm>
            <a:off x="6496609" y="5626706"/>
            <a:ext cx="1034627" cy="30126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Redondear rectángulo de esquina del mismo lado 42"/>
          <p:cNvSpPr/>
          <p:nvPr/>
        </p:nvSpPr>
        <p:spPr>
          <a:xfrm>
            <a:off x="6496609" y="4956112"/>
            <a:ext cx="1034627" cy="581562"/>
          </a:xfrm>
          <a:prstGeom prst="round2SameRect">
            <a:avLst>
              <a:gd name="adj1" fmla="val 37376"/>
              <a:gd name="adj2" fmla="val 0"/>
            </a:avLst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Rectángulo 43"/>
          <p:cNvSpPr/>
          <p:nvPr/>
        </p:nvSpPr>
        <p:spPr>
          <a:xfrm>
            <a:off x="4093441" y="5626707"/>
            <a:ext cx="1034627" cy="30126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Redondear rectángulo de esquina del mismo lado 44"/>
          <p:cNvSpPr/>
          <p:nvPr/>
        </p:nvSpPr>
        <p:spPr>
          <a:xfrm>
            <a:off x="4093441" y="4956113"/>
            <a:ext cx="1034627" cy="581562"/>
          </a:xfrm>
          <a:prstGeom prst="round2SameRect">
            <a:avLst>
              <a:gd name="adj1" fmla="val 37376"/>
              <a:gd name="adj2" fmla="val 0"/>
            </a:avLst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Rectángulo 45"/>
          <p:cNvSpPr/>
          <p:nvPr/>
        </p:nvSpPr>
        <p:spPr>
          <a:xfrm>
            <a:off x="5290762" y="5629459"/>
            <a:ext cx="1034627" cy="30126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Redondear rectángulo de esquina del mismo lado 46"/>
          <p:cNvSpPr/>
          <p:nvPr/>
        </p:nvSpPr>
        <p:spPr>
          <a:xfrm>
            <a:off x="5290762" y="4958865"/>
            <a:ext cx="1034627" cy="581562"/>
          </a:xfrm>
          <a:prstGeom prst="round2SameRect">
            <a:avLst>
              <a:gd name="adj1" fmla="val 37376"/>
              <a:gd name="adj2" fmla="val 0"/>
            </a:avLst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ángulo 37"/>
          <p:cNvSpPr/>
          <p:nvPr/>
        </p:nvSpPr>
        <p:spPr>
          <a:xfrm>
            <a:off x="7708927" y="3092470"/>
            <a:ext cx="1034627" cy="301268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dondear rectángulo de esquina del mismo lado 38"/>
          <p:cNvSpPr/>
          <p:nvPr/>
        </p:nvSpPr>
        <p:spPr>
          <a:xfrm>
            <a:off x="7708927" y="2417752"/>
            <a:ext cx="1034627" cy="581562"/>
          </a:xfrm>
          <a:prstGeom prst="round2SameRect">
            <a:avLst>
              <a:gd name="adj1" fmla="val 37376"/>
              <a:gd name="adj2" fmla="val 0"/>
            </a:avLst>
          </a:prstGeom>
          <a:solidFill>
            <a:srgbClr val="FF66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Rectángulo 35"/>
          <p:cNvSpPr/>
          <p:nvPr/>
        </p:nvSpPr>
        <p:spPr>
          <a:xfrm>
            <a:off x="6500247" y="3089717"/>
            <a:ext cx="1034627" cy="301268"/>
          </a:xfrm>
          <a:prstGeom prst="rect">
            <a:avLst/>
          </a:prstGeom>
          <a:solidFill>
            <a:srgbClr val="1C7FF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dondear rectángulo de esquina del mismo lado 36"/>
          <p:cNvSpPr/>
          <p:nvPr/>
        </p:nvSpPr>
        <p:spPr>
          <a:xfrm>
            <a:off x="6500247" y="2419123"/>
            <a:ext cx="1034627" cy="581562"/>
          </a:xfrm>
          <a:prstGeom prst="round2SameRect">
            <a:avLst>
              <a:gd name="adj1" fmla="val 37376"/>
              <a:gd name="adj2" fmla="val 0"/>
            </a:avLst>
          </a:prstGeom>
          <a:solidFill>
            <a:srgbClr val="35C9F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4097079" y="3089718"/>
            <a:ext cx="1034627" cy="301268"/>
          </a:xfrm>
          <a:prstGeom prst="rect">
            <a:avLst/>
          </a:prstGeom>
          <a:solidFill>
            <a:srgbClr val="1C7FF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dondear rectángulo de esquina del mismo lado 2"/>
          <p:cNvSpPr/>
          <p:nvPr/>
        </p:nvSpPr>
        <p:spPr>
          <a:xfrm>
            <a:off x="4097079" y="2419124"/>
            <a:ext cx="1034627" cy="581562"/>
          </a:xfrm>
          <a:prstGeom prst="round2SameRect">
            <a:avLst>
              <a:gd name="adj1" fmla="val 37376"/>
              <a:gd name="adj2" fmla="val 0"/>
            </a:avLst>
          </a:prstGeom>
          <a:solidFill>
            <a:srgbClr val="35C9F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/>
          <p:cNvSpPr/>
          <p:nvPr/>
        </p:nvSpPr>
        <p:spPr>
          <a:xfrm>
            <a:off x="5294400" y="3092470"/>
            <a:ext cx="1034627" cy="301268"/>
          </a:xfrm>
          <a:prstGeom prst="rect">
            <a:avLst/>
          </a:prstGeom>
          <a:solidFill>
            <a:srgbClr val="1C7FF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Redondear rectángulo de esquina del mismo lado 34"/>
          <p:cNvSpPr/>
          <p:nvPr/>
        </p:nvSpPr>
        <p:spPr>
          <a:xfrm>
            <a:off x="5294400" y="2421876"/>
            <a:ext cx="1034627" cy="581562"/>
          </a:xfrm>
          <a:prstGeom prst="round2SameRect">
            <a:avLst>
              <a:gd name="adj1" fmla="val 37376"/>
              <a:gd name="adj2" fmla="val 0"/>
            </a:avLst>
          </a:prstGeom>
          <a:solidFill>
            <a:srgbClr val="35C9F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0B85C5A-7504-7D49-98DB-A6A1531E7CDD}"/>
              </a:ext>
            </a:extLst>
          </p:cNvPr>
          <p:cNvSpPr/>
          <p:nvPr/>
        </p:nvSpPr>
        <p:spPr>
          <a:xfrm>
            <a:off x="160614" y="113404"/>
            <a:ext cx="675489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Reducción de los accidentes del trabajo y tasas de mortalidad </a:t>
            </a:r>
            <a:endParaRPr lang="es-CL" sz="26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97443A7-B66B-164C-BA89-A6AEF25833F4}"/>
              </a:ext>
            </a:extLst>
          </p:cNvPr>
          <p:cNvSpPr txBox="1"/>
          <p:nvPr/>
        </p:nvSpPr>
        <p:spPr>
          <a:xfrm>
            <a:off x="3912626" y="1820119"/>
            <a:ext cx="47452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500" b="1" dirty="0">
                <a:latin typeface="Arial"/>
                <a:cs typeface="Arial"/>
              </a:rPr>
              <a:t>Tasa de Accidentes del Trabajo </a:t>
            </a:r>
          </a:p>
          <a:p>
            <a:r>
              <a:rPr lang="es-CL" sz="1500" b="1" dirty="0">
                <a:latin typeface="Arial"/>
                <a:cs typeface="Arial"/>
              </a:rPr>
              <a:t>en Mutualidades. Por 100 trabajadores protegidos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616B945-F904-8643-8AFE-103819D346D5}"/>
              </a:ext>
            </a:extLst>
          </p:cNvPr>
          <p:cNvSpPr txBox="1"/>
          <p:nvPr/>
        </p:nvSpPr>
        <p:spPr>
          <a:xfrm>
            <a:off x="4229546" y="3044913"/>
            <a:ext cx="755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dirty="0">
                <a:solidFill>
                  <a:schemeClr val="bg1"/>
                </a:solidFill>
                <a:latin typeface="Arial"/>
                <a:cs typeface="Arial"/>
              </a:rPr>
              <a:t>2014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ECB1F74-C96F-2241-A72F-1C99E88AE31F}"/>
              </a:ext>
            </a:extLst>
          </p:cNvPr>
          <p:cNvSpPr txBox="1"/>
          <p:nvPr/>
        </p:nvSpPr>
        <p:spPr>
          <a:xfrm>
            <a:off x="4097079" y="2480218"/>
            <a:ext cx="1034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1" dirty="0">
                <a:latin typeface="Arial"/>
                <a:cs typeface="Arial"/>
              </a:rPr>
              <a:t>4,0%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C96DB0C-F62F-4245-A7E9-0D51A48D1A38}"/>
              </a:ext>
            </a:extLst>
          </p:cNvPr>
          <p:cNvSpPr txBox="1"/>
          <p:nvPr/>
        </p:nvSpPr>
        <p:spPr>
          <a:xfrm>
            <a:off x="5446800" y="3044913"/>
            <a:ext cx="755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dirty="0">
                <a:solidFill>
                  <a:schemeClr val="bg1"/>
                </a:solidFill>
                <a:latin typeface="Arial"/>
                <a:cs typeface="Arial"/>
              </a:rPr>
              <a:t>2015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9C66798-98DD-944A-B8D2-A8F243222985}"/>
              </a:ext>
            </a:extLst>
          </p:cNvPr>
          <p:cNvSpPr txBox="1"/>
          <p:nvPr/>
        </p:nvSpPr>
        <p:spPr>
          <a:xfrm>
            <a:off x="5325928" y="2462559"/>
            <a:ext cx="1003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800" b="1" dirty="0">
                <a:latin typeface="Arial"/>
                <a:cs typeface="Arial"/>
              </a:rPr>
              <a:t>3,7%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E4F4C8D-C1FC-8B46-94D2-3FBD459BD3A2}"/>
              </a:ext>
            </a:extLst>
          </p:cNvPr>
          <p:cNvSpPr txBox="1"/>
          <p:nvPr/>
        </p:nvSpPr>
        <p:spPr>
          <a:xfrm>
            <a:off x="6652647" y="3039429"/>
            <a:ext cx="755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dirty="0">
                <a:solidFill>
                  <a:schemeClr val="bg1"/>
                </a:solidFill>
                <a:latin typeface="Arial"/>
                <a:cs typeface="Arial"/>
              </a:rPr>
              <a:t>2016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85C2267-B913-A141-8301-F2FA33DB92E1}"/>
              </a:ext>
            </a:extLst>
          </p:cNvPr>
          <p:cNvSpPr txBox="1"/>
          <p:nvPr/>
        </p:nvSpPr>
        <p:spPr>
          <a:xfrm>
            <a:off x="6531775" y="2475245"/>
            <a:ext cx="1003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b="1" dirty="0">
                <a:latin typeface="Arial"/>
                <a:cs typeface="Arial"/>
              </a:rPr>
              <a:t>3,6%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04837B5-A589-D248-9952-599A0C689A08}"/>
              </a:ext>
            </a:extLst>
          </p:cNvPr>
          <p:cNvSpPr txBox="1"/>
          <p:nvPr/>
        </p:nvSpPr>
        <p:spPr>
          <a:xfrm>
            <a:off x="7866046" y="3038172"/>
            <a:ext cx="755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72169D2-87C2-B849-9508-A1A2B4AB3EB0}"/>
              </a:ext>
            </a:extLst>
          </p:cNvPr>
          <p:cNvSpPr txBox="1"/>
          <p:nvPr/>
        </p:nvSpPr>
        <p:spPr>
          <a:xfrm>
            <a:off x="7717128" y="2478876"/>
            <a:ext cx="1026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>
                <a:solidFill>
                  <a:srgbClr val="FFFFFF"/>
                </a:solidFill>
                <a:latin typeface="Arial"/>
                <a:cs typeface="Arial"/>
              </a:rPr>
              <a:t>3,4%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E8DE420-DC3B-6D41-8709-3080EEB7ADDE}"/>
              </a:ext>
            </a:extLst>
          </p:cNvPr>
          <p:cNvSpPr txBox="1"/>
          <p:nvPr/>
        </p:nvSpPr>
        <p:spPr>
          <a:xfrm>
            <a:off x="4093442" y="4089030"/>
            <a:ext cx="4644994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500" b="1" dirty="0">
                <a:solidFill>
                  <a:srgbClr val="000000"/>
                </a:solidFill>
                <a:latin typeface="Arial"/>
                <a:cs typeface="Arial"/>
              </a:rPr>
              <a:t>Número de fatalidades por accidentes del Trabajo y Trayecto en Mutualidades e ISL.</a:t>
            </a:r>
          </a:p>
          <a:p>
            <a:r>
              <a:rPr lang="es-CL" sz="1500" b="1" dirty="0">
                <a:solidFill>
                  <a:srgbClr val="000000"/>
                </a:solidFill>
                <a:latin typeface="Arial"/>
                <a:cs typeface="Arial"/>
              </a:rPr>
              <a:t>Por 100.000 trabajadores protegidos</a:t>
            </a:r>
          </a:p>
          <a:p>
            <a:endParaRPr lang="es-CL" sz="16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A923CB4-C7B9-5545-9189-BB742E9FB0F2}"/>
              </a:ext>
            </a:extLst>
          </p:cNvPr>
          <p:cNvSpPr txBox="1"/>
          <p:nvPr/>
        </p:nvSpPr>
        <p:spPr>
          <a:xfrm>
            <a:off x="4234754" y="5580960"/>
            <a:ext cx="755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dirty="0">
                <a:solidFill>
                  <a:schemeClr val="bg1"/>
                </a:solidFill>
                <a:latin typeface="Arial"/>
                <a:cs typeface="Arial"/>
              </a:rPr>
              <a:t>2014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34FC15C-A2A3-A044-A23A-74FFF1D0FF39}"/>
              </a:ext>
            </a:extLst>
          </p:cNvPr>
          <p:cNvSpPr txBox="1"/>
          <p:nvPr/>
        </p:nvSpPr>
        <p:spPr>
          <a:xfrm>
            <a:off x="4278218" y="5004645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b="1" dirty="0">
                <a:latin typeface="Arial"/>
                <a:cs typeface="Arial"/>
              </a:rPr>
              <a:t>401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6DBD8D7-04F8-8A46-AE46-86300E1DB4F6}"/>
              </a:ext>
            </a:extLst>
          </p:cNvPr>
          <p:cNvSpPr txBox="1"/>
          <p:nvPr/>
        </p:nvSpPr>
        <p:spPr>
          <a:xfrm>
            <a:off x="5426528" y="5581357"/>
            <a:ext cx="755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dirty="0">
                <a:solidFill>
                  <a:schemeClr val="bg1"/>
                </a:solidFill>
                <a:latin typeface="Arial"/>
                <a:cs typeface="Arial"/>
              </a:rPr>
              <a:t>2015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6BA26E0-9077-0145-B412-E1093E8948F7}"/>
              </a:ext>
            </a:extLst>
          </p:cNvPr>
          <p:cNvSpPr txBox="1"/>
          <p:nvPr/>
        </p:nvSpPr>
        <p:spPr>
          <a:xfrm>
            <a:off x="5443162" y="5004645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b="1" dirty="0">
                <a:latin typeface="Arial"/>
                <a:cs typeface="Arial"/>
              </a:rPr>
              <a:t>419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55B91B48-B3A0-A440-A311-B443DEEBE87B}"/>
              </a:ext>
            </a:extLst>
          </p:cNvPr>
          <p:cNvSpPr txBox="1"/>
          <p:nvPr/>
        </p:nvSpPr>
        <p:spPr>
          <a:xfrm>
            <a:off x="6618302" y="5576396"/>
            <a:ext cx="755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dirty="0">
                <a:solidFill>
                  <a:schemeClr val="bg1"/>
                </a:solidFill>
                <a:latin typeface="Arial"/>
                <a:cs typeface="Arial"/>
              </a:rPr>
              <a:t>2016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29E36C40-5A25-AF46-9184-AA69648D1E23}"/>
              </a:ext>
            </a:extLst>
          </p:cNvPr>
          <p:cNvSpPr txBox="1"/>
          <p:nvPr/>
        </p:nvSpPr>
        <p:spPr>
          <a:xfrm>
            <a:off x="6665001" y="5004644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b="1" dirty="0">
                <a:latin typeface="Arial"/>
                <a:cs typeface="Arial"/>
              </a:rPr>
              <a:t>421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631E4B71-8066-1E42-A3A0-495E9A1DA429}"/>
              </a:ext>
            </a:extLst>
          </p:cNvPr>
          <p:cNvSpPr txBox="1"/>
          <p:nvPr/>
        </p:nvSpPr>
        <p:spPr>
          <a:xfrm>
            <a:off x="7852614" y="5569791"/>
            <a:ext cx="755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CF668A49-BD2B-9F4D-904E-B7C5A8BF8A93}"/>
              </a:ext>
            </a:extLst>
          </p:cNvPr>
          <p:cNvSpPr txBox="1"/>
          <p:nvPr/>
        </p:nvSpPr>
        <p:spPr>
          <a:xfrm>
            <a:off x="7863432" y="5018114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b="1" dirty="0">
                <a:solidFill>
                  <a:srgbClr val="FFFFFF"/>
                </a:solidFill>
                <a:latin typeface="Arial"/>
                <a:cs typeface="Arial"/>
              </a:rPr>
              <a:t>342</a:t>
            </a:r>
          </a:p>
        </p:txBody>
      </p:sp>
    </p:spTree>
    <p:extLst>
      <p:ext uri="{BB962C8B-B14F-4D97-AF65-F5344CB8AC3E}">
        <p14:creationId xmlns:p14="http://schemas.microsoft.com/office/powerpoint/2010/main" val="335889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5EEFFE99-5DE4-E344-83ED-75E1116D52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0" y="837616"/>
            <a:ext cx="9144000" cy="5581813"/>
          </a:xfrm>
          <a:prstGeom prst="rect">
            <a:avLst/>
          </a:prstGeom>
          <a:solidFill>
            <a:srgbClr val="C9DE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1 Título">
            <a:extLst>
              <a:ext uri="{FF2B5EF4-FFF2-40B4-BE49-F238E27FC236}">
                <a16:creationId xmlns:a16="http://schemas.microsoft.com/office/drawing/2014/main" id="{054BC280-1ECC-C940-878C-5858A12165FE}"/>
              </a:ext>
            </a:extLst>
          </p:cNvPr>
          <p:cNvSpPr txBox="1">
            <a:spLocks/>
          </p:cNvSpPr>
          <p:nvPr/>
        </p:nvSpPr>
        <p:spPr bwMode="auto">
          <a:xfrm>
            <a:off x="180439" y="130678"/>
            <a:ext cx="6664947" cy="49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CL" altLang="es-CL" sz="2600" b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Implementación Ley SANNA</a:t>
            </a:r>
          </a:p>
        </p:txBody>
      </p:sp>
      <p:pic>
        <p:nvPicPr>
          <p:cNvPr id="8" name="Imagen 7" descr="famili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623" y="1001434"/>
            <a:ext cx="3469583" cy="4900726"/>
          </a:xfrm>
          <a:prstGeom prst="rect">
            <a:avLst/>
          </a:prstGeom>
        </p:spPr>
      </p:pic>
      <p:sp>
        <p:nvSpPr>
          <p:cNvPr id="19" name="Recortar rectángulo de esquina del mismo lado 18"/>
          <p:cNvSpPr/>
          <p:nvPr/>
        </p:nvSpPr>
        <p:spPr>
          <a:xfrm rot="16200000">
            <a:off x="6586197" y="-549692"/>
            <a:ext cx="518380" cy="3919896"/>
          </a:xfrm>
          <a:prstGeom prst="snip2SameRect">
            <a:avLst>
              <a:gd name="adj1" fmla="val 25417"/>
              <a:gd name="adj2" fmla="val 0"/>
            </a:avLst>
          </a:prstGeom>
          <a:solidFill>
            <a:schemeClr val="bg1"/>
          </a:solidFill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9" name="Conector recto 38"/>
          <p:cNvCxnSpPr>
            <a:stCxn id="19" idx="3"/>
            <a:endCxn id="21" idx="3"/>
          </p:cNvCxnSpPr>
          <p:nvPr/>
        </p:nvCxnSpPr>
        <p:spPr>
          <a:xfrm flipH="1" flipV="1">
            <a:off x="4030208" y="1406326"/>
            <a:ext cx="855231" cy="3930"/>
          </a:xfrm>
          <a:prstGeom prst="line">
            <a:avLst/>
          </a:prstGeom>
          <a:ln>
            <a:solidFill>
              <a:srgbClr val="76717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ortar rectángulo de esquina del mismo lado 16"/>
          <p:cNvSpPr/>
          <p:nvPr/>
        </p:nvSpPr>
        <p:spPr>
          <a:xfrm rot="16200000">
            <a:off x="6586198" y="121088"/>
            <a:ext cx="518380" cy="3919896"/>
          </a:xfrm>
          <a:prstGeom prst="snip2SameRect">
            <a:avLst>
              <a:gd name="adj1" fmla="val 25417"/>
              <a:gd name="adj2" fmla="val 0"/>
            </a:avLst>
          </a:prstGeom>
          <a:solidFill>
            <a:schemeClr val="bg1"/>
          </a:solidFill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ortar rectángulo de esquina del mismo lado 23"/>
          <p:cNvSpPr/>
          <p:nvPr/>
        </p:nvSpPr>
        <p:spPr>
          <a:xfrm rot="16200000">
            <a:off x="6586196" y="2091010"/>
            <a:ext cx="518380" cy="3919896"/>
          </a:xfrm>
          <a:prstGeom prst="snip2SameRect">
            <a:avLst>
              <a:gd name="adj1" fmla="val 25417"/>
              <a:gd name="adj2" fmla="val 0"/>
            </a:avLst>
          </a:prstGeom>
          <a:solidFill>
            <a:schemeClr val="bg1"/>
          </a:solidFill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7" name="Conector recto 26"/>
          <p:cNvCxnSpPr>
            <a:stCxn id="17" idx="3"/>
          </p:cNvCxnSpPr>
          <p:nvPr/>
        </p:nvCxnSpPr>
        <p:spPr>
          <a:xfrm flipH="1">
            <a:off x="3944056" y="2081036"/>
            <a:ext cx="941384" cy="4246"/>
          </a:xfrm>
          <a:prstGeom prst="line">
            <a:avLst/>
          </a:prstGeom>
          <a:ln>
            <a:solidFill>
              <a:srgbClr val="76717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 flipH="1">
            <a:off x="3944056" y="3099675"/>
            <a:ext cx="1202838" cy="0"/>
          </a:xfrm>
          <a:prstGeom prst="line">
            <a:avLst/>
          </a:prstGeom>
          <a:ln>
            <a:solidFill>
              <a:srgbClr val="76717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/>
          <p:cNvCxnSpPr>
            <a:stCxn id="24" idx="3"/>
          </p:cNvCxnSpPr>
          <p:nvPr/>
        </p:nvCxnSpPr>
        <p:spPr>
          <a:xfrm flipH="1">
            <a:off x="3944056" y="4050958"/>
            <a:ext cx="941382" cy="2551"/>
          </a:xfrm>
          <a:prstGeom prst="line">
            <a:avLst/>
          </a:prstGeom>
          <a:ln>
            <a:solidFill>
              <a:srgbClr val="76717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/>
          <p:cNvCxnSpPr/>
          <p:nvPr/>
        </p:nvCxnSpPr>
        <p:spPr>
          <a:xfrm flipH="1">
            <a:off x="3944058" y="5326701"/>
            <a:ext cx="1121140" cy="1"/>
          </a:xfrm>
          <a:prstGeom prst="line">
            <a:avLst/>
          </a:prstGeom>
          <a:ln>
            <a:solidFill>
              <a:srgbClr val="76717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/>
          <p:cNvCxnSpPr>
            <a:cxnSpLocks/>
          </p:cNvCxnSpPr>
          <p:nvPr/>
        </p:nvCxnSpPr>
        <p:spPr>
          <a:xfrm>
            <a:off x="3944056" y="1038527"/>
            <a:ext cx="0" cy="5209073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Imagen 13">
            <a:extLst>
              <a:ext uri="{FF2B5EF4-FFF2-40B4-BE49-F238E27FC236}">
                <a16:creationId xmlns:a16="http://schemas.microsoft.com/office/drawing/2014/main" id="{E1F9EF4B-F723-E64E-91E1-535A33560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8453" y="1320968"/>
            <a:ext cx="171755" cy="17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n 13">
            <a:extLst>
              <a:ext uri="{FF2B5EF4-FFF2-40B4-BE49-F238E27FC236}">
                <a16:creationId xmlns:a16="http://schemas.microsoft.com/office/drawing/2014/main" id="{E1F9EF4B-F723-E64E-91E1-535A33560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8178" y="2002405"/>
            <a:ext cx="171755" cy="17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n 13">
            <a:extLst>
              <a:ext uri="{FF2B5EF4-FFF2-40B4-BE49-F238E27FC236}">
                <a16:creationId xmlns:a16="http://schemas.microsoft.com/office/drawing/2014/main" id="{E1F9EF4B-F723-E64E-91E1-535A33560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8453" y="3014317"/>
            <a:ext cx="171755" cy="17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n 13">
            <a:extLst>
              <a:ext uri="{FF2B5EF4-FFF2-40B4-BE49-F238E27FC236}">
                <a16:creationId xmlns:a16="http://schemas.microsoft.com/office/drawing/2014/main" id="{E1F9EF4B-F723-E64E-91E1-535A33560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8453" y="3968706"/>
            <a:ext cx="171755" cy="17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13">
            <a:extLst>
              <a:ext uri="{FF2B5EF4-FFF2-40B4-BE49-F238E27FC236}">
                <a16:creationId xmlns:a16="http://schemas.microsoft.com/office/drawing/2014/main" id="{E1F9EF4B-F723-E64E-91E1-535A33560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8178" y="5241343"/>
            <a:ext cx="171755" cy="17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ortar rectángulo de esquina del mismo lado 24"/>
          <p:cNvSpPr/>
          <p:nvPr/>
        </p:nvSpPr>
        <p:spPr>
          <a:xfrm rot="16200000">
            <a:off x="5946830" y="3389094"/>
            <a:ext cx="1797116" cy="3919896"/>
          </a:xfrm>
          <a:prstGeom prst="snip2SameRect">
            <a:avLst>
              <a:gd name="adj1" fmla="val 8831"/>
              <a:gd name="adj2" fmla="val 0"/>
            </a:avLst>
          </a:prstGeom>
          <a:solidFill>
            <a:schemeClr val="bg1"/>
          </a:solidFill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ortar rectángulo de esquina del mismo lado 22"/>
          <p:cNvSpPr/>
          <p:nvPr/>
        </p:nvSpPr>
        <p:spPr>
          <a:xfrm rot="16200000">
            <a:off x="6270937" y="1123201"/>
            <a:ext cx="1148901" cy="3919896"/>
          </a:xfrm>
          <a:prstGeom prst="snip2SameRect">
            <a:avLst>
              <a:gd name="adj1" fmla="val 12152"/>
              <a:gd name="adj2" fmla="val 0"/>
            </a:avLst>
          </a:prstGeom>
          <a:solidFill>
            <a:schemeClr val="bg1"/>
          </a:solidFill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/>
          <p:cNvSpPr/>
          <p:nvPr/>
        </p:nvSpPr>
        <p:spPr>
          <a:xfrm>
            <a:off x="5093637" y="1199471"/>
            <a:ext cx="390925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s-CL" sz="2000" dirty="0">
                <a:latin typeface="Arial"/>
                <a:cs typeface="Arial"/>
              </a:rPr>
              <a:t> 5 Circulares</a:t>
            </a:r>
          </a:p>
          <a:p>
            <a:pPr>
              <a:spcAft>
                <a:spcPts val="300"/>
              </a:spcAft>
            </a:pPr>
            <a:endParaRPr lang="es-CL" sz="2000" dirty="0">
              <a:latin typeface="Arial"/>
              <a:cs typeface="Arial"/>
            </a:endParaRPr>
          </a:p>
          <a:p>
            <a:pPr>
              <a:spcAft>
                <a:spcPts val="300"/>
              </a:spcAft>
            </a:pPr>
            <a:r>
              <a:rPr lang="es-CL" sz="2000" dirty="0">
                <a:latin typeface="Arial"/>
                <a:cs typeface="Arial"/>
              </a:rPr>
              <a:t>Fiscalizaciones</a:t>
            </a:r>
          </a:p>
          <a:p>
            <a:pPr>
              <a:spcAft>
                <a:spcPts val="300"/>
              </a:spcAft>
            </a:pPr>
            <a:endParaRPr lang="es-CL" sz="2000" dirty="0">
              <a:latin typeface="Arial"/>
              <a:cs typeface="Arial"/>
            </a:endParaRPr>
          </a:p>
          <a:p>
            <a:pPr>
              <a:spcAft>
                <a:spcPts val="300"/>
              </a:spcAft>
            </a:pPr>
            <a:r>
              <a:rPr lang="es-CL" sz="2000" dirty="0">
                <a:latin typeface="Arial"/>
                <a:cs typeface="Arial"/>
              </a:rPr>
              <a:t>1.936 licencias autorizadas, correspondientes a 445 beneficiarios/as.</a:t>
            </a:r>
          </a:p>
          <a:p>
            <a:pPr>
              <a:spcAft>
                <a:spcPts val="300"/>
              </a:spcAft>
            </a:pPr>
            <a:endParaRPr lang="es-CL" sz="2000" dirty="0">
              <a:latin typeface="Arial"/>
              <a:cs typeface="Arial"/>
            </a:endParaRPr>
          </a:p>
          <a:p>
            <a:pPr>
              <a:spcAft>
                <a:spcPts val="300"/>
              </a:spcAft>
            </a:pPr>
            <a:r>
              <a:rPr lang="es-CL" sz="2000" dirty="0">
                <a:latin typeface="Arial"/>
                <a:cs typeface="Arial"/>
              </a:rPr>
              <a:t>MM$ 696.763</a:t>
            </a:r>
          </a:p>
          <a:p>
            <a:pPr>
              <a:spcAft>
                <a:spcPts val="300"/>
              </a:spcAft>
            </a:pPr>
            <a:endParaRPr lang="es-CL" sz="2000" dirty="0">
              <a:latin typeface="Arial"/>
              <a:cs typeface="Arial"/>
            </a:endParaRPr>
          </a:p>
          <a:p>
            <a:pPr>
              <a:spcAft>
                <a:spcPts val="300"/>
              </a:spcAft>
            </a:pPr>
            <a:r>
              <a:rPr lang="es-CL" sz="2000" dirty="0">
                <a:latin typeface="Arial"/>
                <a:cs typeface="Arial"/>
              </a:rPr>
              <a:t>Coordinación intersectorial: Superintendencia de Salud, Subsecretaría de Salud, COMPIN, Caja Los Héroes y Mutualidades.</a:t>
            </a:r>
          </a:p>
        </p:txBody>
      </p:sp>
    </p:spTree>
    <p:extLst>
      <p:ext uri="{BB962C8B-B14F-4D97-AF65-F5344CB8AC3E}">
        <p14:creationId xmlns:p14="http://schemas.microsoft.com/office/powerpoint/2010/main" val="2432572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30EB7D08-2AD9-8447-B8BB-FB9C0A1365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" name="Elipse 50">
            <a:extLst>
              <a:ext uri="{FF2B5EF4-FFF2-40B4-BE49-F238E27FC236}">
                <a16:creationId xmlns:a16="http://schemas.microsoft.com/office/drawing/2014/main" id="{131223B2-D611-C64E-B0EB-5BCF1EB9889A}"/>
              </a:ext>
            </a:extLst>
          </p:cNvPr>
          <p:cNvSpPr/>
          <p:nvPr/>
        </p:nvSpPr>
        <p:spPr>
          <a:xfrm>
            <a:off x="5269201" y="1468394"/>
            <a:ext cx="1614607" cy="1614607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reflection blurRad="215900" stA="67000" endPos="26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 </a:t>
            </a:r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0A01D93C-9599-FC42-A8D9-61C6E1E91BF4}"/>
              </a:ext>
            </a:extLst>
          </p:cNvPr>
          <p:cNvSpPr/>
          <p:nvPr/>
        </p:nvSpPr>
        <p:spPr>
          <a:xfrm>
            <a:off x="2344221" y="1473675"/>
            <a:ext cx="1614607" cy="1614607"/>
          </a:xfrm>
          <a:prstGeom prst="ellipse">
            <a:avLst/>
          </a:prstGeom>
          <a:solidFill>
            <a:srgbClr val="35C9F2"/>
          </a:solidFill>
          <a:ln>
            <a:noFill/>
          </a:ln>
          <a:effectLst>
            <a:reflection blurRad="215900" stA="67000" endPos="26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 </a:t>
            </a:r>
          </a:p>
        </p:txBody>
      </p:sp>
      <p:sp>
        <p:nvSpPr>
          <p:cNvPr id="46" name="Pentágono 45">
            <a:extLst>
              <a:ext uri="{FF2B5EF4-FFF2-40B4-BE49-F238E27FC236}">
                <a16:creationId xmlns:a16="http://schemas.microsoft.com/office/drawing/2014/main" id="{994795BC-10FC-CA48-85C4-F325861B7970}"/>
              </a:ext>
            </a:extLst>
          </p:cNvPr>
          <p:cNvSpPr/>
          <p:nvPr/>
        </p:nvSpPr>
        <p:spPr>
          <a:xfrm rot="5400000">
            <a:off x="5761044" y="642588"/>
            <a:ext cx="668663" cy="1484399"/>
          </a:xfrm>
          <a:prstGeom prst="homePlate">
            <a:avLst>
              <a:gd name="adj" fmla="val 51551"/>
            </a:avLst>
          </a:prstGeom>
          <a:solidFill>
            <a:srgbClr val="000090"/>
          </a:solidFill>
          <a:ln w="2857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AE4D2CCE-626C-BE48-BB3F-20FCEB88C088}"/>
              </a:ext>
            </a:extLst>
          </p:cNvPr>
          <p:cNvSpPr/>
          <p:nvPr/>
        </p:nvSpPr>
        <p:spPr>
          <a:xfrm>
            <a:off x="5418943" y="1081581"/>
            <a:ext cx="1352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4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2018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2BFDF10-D669-2F44-818D-430D682D34B0}"/>
              </a:ext>
            </a:extLst>
          </p:cNvPr>
          <p:cNvSpPr txBox="1"/>
          <p:nvPr/>
        </p:nvSpPr>
        <p:spPr>
          <a:xfrm>
            <a:off x="137391" y="98203"/>
            <a:ext cx="651332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600" b="1" dirty="0">
                <a:latin typeface="Arial" panose="020B0604020202020204" pitchFamily="34" charset="0"/>
                <a:cs typeface="Arial" panose="020B0604020202020204" pitchFamily="34" charset="0"/>
              </a:rPr>
              <a:t>Incremento Licencia médica electrónica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374B4E57-64ED-1745-8A31-BC87E54D7D63}"/>
              </a:ext>
            </a:extLst>
          </p:cNvPr>
          <p:cNvSpPr txBox="1"/>
          <p:nvPr/>
        </p:nvSpPr>
        <p:spPr>
          <a:xfrm>
            <a:off x="2395478" y="2179998"/>
            <a:ext cx="1726365" cy="47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es-CL" sz="4400" b="1" dirty="0">
                <a:solidFill>
                  <a:schemeClr val="bg1"/>
                </a:solidFill>
                <a:latin typeface="Arial"/>
                <a:cs typeface="Arial"/>
              </a:rPr>
              <a:t>40%</a:t>
            </a:r>
          </a:p>
        </p:txBody>
      </p:sp>
      <p:sp>
        <p:nvSpPr>
          <p:cNvPr id="44" name="Pentágono 43">
            <a:extLst>
              <a:ext uri="{FF2B5EF4-FFF2-40B4-BE49-F238E27FC236}">
                <a16:creationId xmlns:a16="http://schemas.microsoft.com/office/drawing/2014/main" id="{994795BC-10FC-CA48-85C4-F325861B7970}"/>
              </a:ext>
            </a:extLst>
          </p:cNvPr>
          <p:cNvSpPr/>
          <p:nvPr/>
        </p:nvSpPr>
        <p:spPr>
          <a:xfrm rot="5400000">
            <a:off x="2803346" y="638629"/>
            <a:ext cx="668663" cy="1484399"/>
          </a:xfrm>
          <a:prstGeom prst="homePlate">
            <a:avLst>
              <a:gd name="adj" fmla="val 51551"/>
            </a:avLst>
          </a:prstGeom>
          <a:solidFill>
            <a:srgbClr val="000090"/>
          </a:solidFill>
          <a:ln w="2857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AE4D2CCE-626C-BE48-BB3F-20FCEB88C088}"/>
              </a:ext>
            </a:extLst>
          </p:cNvPr>
          <p:cNvSpPr/>
          <p:nvPr/>
        </p:nvSpPr>
        <p:spPr>
          <a:xfrm>
            <a:off x="2501872" y="1091466"/>
            <a:ext cx="1352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4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2017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9245D8D6-C9F0-F14A-81F5-0FF3319211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288" y="2656945"/>
            <a:ext cx="7675289" cy="3932463"/>
          </a:xfrm>
          <a:prstGeom prst="rect">
            <a:avLst/>
          </a:prstGeom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id="{0699BB8C-E592-0F4F-BE13-6BF65108794D}"/>
              </a:ext>
            </a:extLst>
          </p:cNvPr>
          <p:cNvSpPr txBox="1"/>
          <p:nvPr/>
        </p:nvSpPr>
        <p:spPr>
          <a:xfrm>
            <a:off x="5264571" y="2214686"/>
            <a:ext cx="1726365" cy="439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es-CL" sz="4000" b="1" dirty="0">
                <a:solidFill>
                  <a:schemeClr val="bg1"/>
                </a:solidFill>
                <a:latin typeface="Arial"/>
                <a:cs typeface="Arial"/>
              </a:rPr>
              <a:t>48%</a:t>
            </a:r>
          </a:p>
        </p:txBody>
      </p:sp>
    </p:spTree>
    <p:extLst>
      <p:ext uri="{BB962C8B-B14F-4D97-AF65-F5344CB8AC3E}">
        <p14:creationId xmlns:p14="http://schemas.microsoft.com/office/powerpoint/2010/main" val="37492371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B389311-F08C-3A44-8197-AFC5B0A922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9AE0289-59D8-E648-9D9D-CA632FF9C3EC}"/>
              </a:ext>
            </a:extLst>
          </p:cNvPr>
          <p:cNvSpPr/>
          <p:nvPr/>
        </p:nvSpPr>
        <p:spPr>
          <a:xfrm>
            <a:off x="201099" y="134692"/>
            <a:ext cx="7093475" cy="917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s-CL" sz="2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Fusión exitosa de Cajas de Compensación</a:t>
            </a:r>
          </a:p>
          <a:p>
            <a:pPr lvl="0">
              <a:lnSpc>
                <a:spcPct val="107000"/>
              </a:lnSpc>
            </a:pPr>
            <a:r>
              <a:rPr lang="es-CL" sz="2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Gabriela Mistral y Los Héroes</a:t>
            </a:r>
            <a:endParaRPr lang="es-CL" sz="2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9551F43-03DB-5045-B3BB-1D4885E93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638" y="2516906"/>
            <a:ext cx="3135116" cy="22727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FA51A72-30C5-9341-9A28-9FF46575A4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533" y="2780985"/>
            <a:ext cx="3929923" cy="20086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91062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8A29D47-86A3-104E-96C9-0CE4F8EFFF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AA651BF7-C480-3A48-BFBD-A58C020AC5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3115648"/>
              </p:ext>
            </p:extLst>
          </p:nvPr>
        </p:nvGraphicFramePr>
        <p:xfrm>
          <a:off x="5040448" y="127706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1 Título">
            <a:extLst>
              <a:ext uri="{FF2B5EF4-FFF2-40B4-BE49-F238E27FC236}">
                <a16:creationId xmlns:a16="http://schemas.microsoft.com/office/drawing/2014/main" id="{39B23CC4-D6CB-2F45-B03E-33965809978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17865" y="129711"/>
            <a:ext cx="4718454" cy="76451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s-CL" altLang="es-CL" sz="2600" b="1" dirty="0">
                <a:latin typeface="Arial"/>
                <a:ea typeface="ヒラギノ角ゴ Pro W3" panose="020B0300000000000000" pitchFamily="34" charset="-128"/>
                <a:cs typeface="Arial"/>
              </a:rPr>
              <a:t>Fortalecimiento interno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2CCE861-96B4-8942-ADCF-565DB6B2D0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23939"/>
            <a:ext cx="9144000" cy="541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854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81DE0A60-7504-A945-9C08-E475F82CDF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1CC2B88-85F5-BC4B-83FA-CB9CD94C96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1950" y="1647097"/>
            <a:ext cx="7286186" cy="432543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77DD2A7-E50E-524C-B00F-20E420C949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3131" y="3446701"/>
            <a:ext cx="2155005" cy="2705029"/>
          </a:xfrm>
          <a:prstGeom prst="rect">
            <a:avLst/>
          </a:prstGeom>
          <a:effectLst>
            <a:outerShdw blurRad="165100" dist="63500" dir="21540000" sx="101000" sy="101000" algn="tl" rotWithShape="0">
              <a:prstClr val="black">
                <a:alpha val="62000"/>
              </a:prstClr>
            </a:outerShdw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9C395D87-8B69-8449-9BDA-7C9671A81C1A}"/>
              </a:ext>
            </a:extLst>
          </p:cNvPr>
          <p:cNvSpPr/>
          <p:nvPr/>
        </p:nvSpPr>
        <p:spPr>
          <a:xfrm>
            <a:off x="197116" y="127135"/>
            <a:ext cx="196694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MX" sz="2600" b="1" kern="0" dirty="0">
                <a:latin typeface="Arial" panose="020B0604020202020204" pitchFamily="34" charset="0"/>
                <a:cs typeface="Arial" panose="020B0604020202020204" pitchFamily="34" charset="0"/>
              </a:rPr>
              <a:t>Mi Portal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364A243-837D-C84F-A906-34C394BFC6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321" y="900433"/>
            <a:ext cx="1666842" cy="543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421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7C0E894-E22D-664A-8371-8362EA2E4E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4665"/>
            <a:ext cx="9144000" cy="5433774"/>
          </a:xfrm>
          <a:prstGeom prst="rect">
            <a:avLst/>
          </a:prstGeom>
        </p:spPr>
      </p:pic>
      <p:sp>
        <p:nvSpPr>
          <p:cNvPr id="8" name="1 Título">
            <a:extLst>
              <a:ext uri="{FF2B5EF4-FFF2-40B4-BE49-F238E27FC236}">
                <a16:creationId xmlns:a16="http://schemas.microsoft.com/office/drawing/2014/main" id="{AF902B64-E6EE-6A45-BAAC-9C6E105421D8}"/>
              </a:ext>
            </a:extLst>
          </p:cNvPr>
          <p:cNvSpPr txBox="1">
            <a:spLocks/>
          </p:cNvSpPr>
          <p:nvPr/>
        </p:nvSpPr>
        <p:spPr bwMode="auto">
          <a:xfrm>
            <a:off x="4572000" y="282686"/>
            <a:ext cx="4354912" cy="61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s-CL" altLang="es-CL" sz="4400" b="1" dirty="0">
                <a:solidFill>
                  <a:srgbClr val="002060"/>
                </a:solidFill>
                <a:effectLst>
                  <a:reflection blurRad="6350" stA="28000" endPos="50000" dist="29997" dir="5400000" sy="-100000" algn="bl" rotWithShape="0"/>
                </a:effectLst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Desafíos 2019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16BD67F-7A96-5B42-8A0C-3792155B51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1788" y="6439136"/>
            <a:ext cx="2373027" cy="27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6866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2A64187-FC21-F641-8885-09B547189F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AA0B237-C52C-294B-952D-406E5AAD3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252" y="112438"/>
            <a:ext cx="7886700" cy="617287"/>
          </a:xfrm>
        </p:spPr>
        <p:txBody>
          <a:bodyPr>
            <a:normAutofit/>
          </a:bodyPr>
          <a:lstStyle/>
          <a:p>
            <a:r>
              <a:rPr lang="es-CL" sz="2600" b="1" dirty="0">
                <a:latin typeface="Arial" panose="020B0604020202020204" pitchFamily="34" charset="0"/>
                <a:cs typeface="Arial" panose="020B0604020202020204" pitchFamily="34" charset="0"/>
              </a:rPr>
              <a:t>Desafío principal: Consolidar PAE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8B22B45-8D4D-3E48-A7F9-C4B076CA725D}"/>
              </a:ext>
            </a:extLst>
          </p:cNvPr>
          <p:cNvSpPr txBox="1"/>
          <p:nvPr/>
        </p:nvSpPr>
        <p:spPr>
          <a:xfrm>
            <a:off x="1208972" y="2393396"/>
            <a:ext cx="7370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>
                <a:latin typeface="Arial"/>
                <a:cs typeface="Arial"/>
              </a:rPr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758173A-A974-2F42-AB2B-662775E3F0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2575"/>
            <a:ext cx="9144000" cy="579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629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BD611C8-C95F-B84E-8613-8A085F416E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A2CD579-2B20-1B45-B54E-A1C719030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44" y="18980"/>
            <a:ext cx="7886700" cy="721430"/>
          </a:xfrm>
        </p:spPr>
        <p:txBody>
          <a:bodyPr>
            <a:normAutofit/>
          </a:bodyPr>
          <a:lstStyle/>
          <a:p>
            <a:r>
              <a:rPr lang="es-CL" sz="2600" b="1" dirty="0">
                <a:latin typeface="Arial"/>
                <a:cs typeface="Arial"/>
              </a:rPr>
              <a:t>Otros Desafíos Operacionales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FA8D89D-FB74-AB4A-B46D-D166B1CA28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25474"/>
            <a:ext cx="2846786" cy="558622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777DDB8-1E68-214F-8698-1C063B0FD8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7214" y="725472"/>
            <a:ext cx="2846786" cy="558622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CE3B459-5CB1-3549-9B0A-547F2B2DAA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8607" y="740410"/>
            <a:ext cx="2846786" cy="559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31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Imagen 70">
            <a:extLst>
              <a:ext uri="{FF2B5EF4-FFF2-40B4-BE49-F238E27FC236}">
                <a16:creationId xmlns:a16="http://schemas.microsoft.com/office/drawing/2014/main" id="{3684EF76-1215-B84E-A457-27223D5013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8" name="Redondear rectángulo de esquina diagonal 127">
            <a:extLst>
              <a:ext uri="{FF2B5EF4-FFF2-40B4-BE49-F238E27FC236}">
                <a16:creationId xmlns:a16="http://schemas.microsoft.com/office/drawing/2014/main" id="{D9161917-1872-4140-A1F4-3DD3E788581E}"/>
              </a:ext>
            </a:extLst>
          </p:cNvPr>
          <p:cNvSpPr/>
          <p:nvPr/>
        </p:nvSpPr>
        <p:spPr>
          <a:xfrm>
            <a:off x="2113452" y="4001182"/>
            <a:ext cx="1620164" cy="305058"/>
          </a:xfrm>
          <a:prstGeom prst="round2Diag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1 Título">
            <a:extLst>
              <a:ext uri="{FF2B5EF4-FFF2-40B4-BE49-F238E27FC236}">
                <a16:creationId xmlns:a16="http://schemas.microsoft.com/office/drawing/2014/main" id="{501A6FD0-830E-8746-8E0C-1FE71ADB199D}"/>
              </a:ext>
            </a:extLst>
          </p:cNvPr>
          <p:cNvSpPr txBox="1">
            <a:spLocks/>
          </p:cNvSpPr>
          <p:nvPr/>
        </p:nvSpPr>
        <p:spPr bwMode="auto">
          <a:xfrm>
            <a:off x="176060" y="89365"/>
            <a:ext cx="5046100" cy="59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CL" altLang="es-CL" sz="2600" b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Agencias Regionales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A930DE7-0649-0048-94D0-207121807E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0505" y="623557"/>
            <a:ext cx="1268220" cy="610681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258FC5FD-A9CA-4E43-91BA-4956454E4112}"/>
              </a:ext>
            </a:extLst>
          </p:cNvPr>
          <p:cNvSpPr/>
          <p:nvPr/>
        </p:nvSpPr>
        <p:spPr>
          <a:xfrm>
            <a:off x="5404377" y="516837"/>
            <a:ext cx="24998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b="1" dirty="0">
                <a:latin typeface="Arial" panose="020B0604020202020204" pitchFamily="34" charset="0"/>
                <a:cs typeface="Arial" panose="020B0604020202020204" pitchFamily="34" charset="0"/>
              </a:rPr>
              <a:t>Región de Arica y Parinacota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2427370-7F17-3942-BC41-B4A8401323BD}"/>
              </a:ext>
            </a:extLst>
          </p:cNvPr>
          <p:cNvSpPr/>
          <p:nvPr/>
        </p:nvSpPr>
        <p:spPr>
          <a:xfrm>
            <a:off x="1979106" y="861498"/>
            <a:ext cx="21075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L" sz="1200" b="1" dirty="0">
                <a:latin typeface="Arial" panose="020B0604020202020204" pitchFamily="34" charset="0"/>
                <a:cs typeface="Arial" panose="020B0604020202020204" pitchFamily="34" charset="0"/>
              </a:rPr>
              <a:t>Región de Tarapacá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03C3ED2-0FCE-0249-9AB4-0B23C21E8843}"/>
              </a:ext>
            </a:extLst>
          </p:cNvPr>
          <p:cNvSpPr/>
          <p:nvPr/>
        </p:nvSpPr>
        <p:spPr>
          <a:xfrm>
            <a:off x="5441187" y="1148938"/>
            <a:ext cx="33612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b="1" dirty="0">
                <a:latin typeface="Arial" panose="020B0604020202020204" pitchFamily="34" charset="0"/>
                <a:cs typeface="Arial" panose="020B0604020202020204" pitchFamily="34" charset="0"/>
              </a:rPr>
              <a:t>Región de Antofagasta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D944B11-C5C4-2B47-ACB3-E3D080BD4A72}"/>
              </a:ext>
            </a:extLst>
          </p:cNvPr>
          <p:cNvSpPr/>
          <p:nvPr/>
        </p:nvSpPr>
        <p:spPr>
          <a:xfrm>
            <a:off x="2439766" y="1599814"/>
            <a:ext cx="16056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CL" sz="1200" b="1" dirty="0">
                <a:latin typeface="Arial" panose="020B0604020202020204" pitchFamily="34" charset="0"/>
                <a:cs typeface="Arial" panose="020B0604020202020204" pitchFamily="34" charset="0"/>
              </a:rPr>
              <a:t>Región de Atacama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995D809-2B07-164A-9416-174C7A28DB5C}"/>
              </a:ext>
            </a:extLst>
          </p:cNvPr>
          <p:cNvSpPr/>
          <p:nvPr/>
        </p:nvSpPr>
        <p:spPr>
          <a:xfrm>
            <a:off x="5268559" y="1942174"/>
            <a:ext cx="27103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b="1" dirty="0">
                <a:latin typeface="Arial" panose="020B0604020202020204" pitchFamily="34" charset="0"/>
                <a:cs typeface="Arial" panose="020B0604020202020204" pitchFamily="34" charset="0"/>
              </a:rPr>
              <a:t>Región de Coquimbo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F3647B9-6222-E843-94A2-088EB012C26D}"/>
              </a:ext>
            </a:extLst>
          </p:cNvPr>
          <p:cNvSpPr/>
          <p:nvPr/>
        </p:nvSpPr>
        <p:spPr>
          <a:xfrm>
            <a:off x="1433627" y="2355568"/>
            <a:ext cx="25461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L" sz="1200" b="1" dirty="0">
                <a:latin typeface="Arial" panose="020B0604020202020204" pitchFamily="34" charset="0"/>
                <a:cs typeface="Arial" panose="020B0604020202020204" pitchFamily="34" charset="0"/>
              </a:rPr>
              <a:t>Región de Valparaíso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C42E1E3-782A-5243-8963-5A71967CA072}"/>
              </a:ext>
            </a:extLst>
          </p:cNvPr>
          <p:cNvSpPr/>
          <p:nvPr/>
        </p:nvSpPr>
        <p:spPr>
          <a:xfrm>
            <a:off x="81750" y="3067275"/>
            <a:ext cx="38394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L" sz="1200" b="1" dirty="0">
                <a:latin typeface="Arial" panose="020B0604020202020204" pitchFamily="34" charset="0"/>
                <a:cs typeface="Arial" panose="020B0604020202020204" pitchFamily="34" charset="0"/>
              </a:rPr>
              <a:t>Región del Libertador </a:t>
            </a:r>
          </a:p>
          <a:p>
            <a:pPr algn="r"/>
            <a:r>
              <a:rPr lang="es-CL" sz="1200" b="1" dirty="0">
                <a:latin typeface="Arial" panose="020B0604020202020204" pitchFamily="34" charset="0"/>
                <a:cs typeface="Arial" panose="020B0604020202020204" pitchFamily="34" charset="0"/>
              </a:rPr>
              <a:t>Gral. Bernardo O’Higgins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7AB037B-77DA-734A-AB81-47CF8EF0D315}"/>
              </a:ext>
            </a:extLst>
          </p:cNvPr>
          <p:cNvSpPr/>
          <p:nvPr/>
        </p:nvSpPr>
        <p:spPr>
          <a:xfrm>
            <a:off x="5034549" y="3315788"/>
            <a:ext cx="14526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200" b="1" dirty="0">
                <a:latin typeface="Arial" panose="020B0604020202020204" pitchFamily="34" charset="0"/>
                <a:cs typeface="Arial" panose="020B0604020202020204" pitchFamily="34" charset="0"/>
              </a:rPr>
              <a:t>Región del Maule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7255AE6-FF32-0646-954A-DF974A289A5A}"/>
              </a:ext>
            </a:extLst>
          </p:cNvPr>
          <p:cNvSpPr/>
          <p:nvPr/>
        </p:nvSpPr>
        <p:spPr>
          <a:xfrm>
            <a:off x="1749877" y="4014059"/>
            <a:ext cx="19223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L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Región del Ñuble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914C5FFA-D138-A64A-B4DC-9F38CA12C044}"/>
              </a:ext>
            </a:extLst>
          </p:cNvPr>
          <p:cNvSpPr/>
          <p:nvPr/>
        </p:nvSpPr>
        <p:spPr>
          <a:xfrm>
            <a:off x="5124947" y="3869501"/>
            <a:ext cx="1684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b="1" dirty="0">
                <a:latin typeface="Arial" panose="020B0604020202020204" pitchFamily="34" charset="0"/>
                <a:cs typeface="Arial" panose="020B0604020202020204" pitchFamily="34" charset="0"/>
              </a:rPr>
              <a:t>Región del Bío Bío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A41D090A-8349-BE4C-9166-0428C260768F}"/>
              </a:ext>
            </a:extLst>
          </p:cNvPr>
          <p:cNvSpPr/>
          <p:nvPr/>
        </p:nvSpPr>
        <p:spPr>
          <a:xfrm>
            <a:off x="5029491" y="4432434"/>
            <a:ext cx="18803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b="1" dirty="0">
                <a:latin typeface="Arial" panose="020B0604020202020204" pitchFamily="34" charset="0"/>
                <a:cs typeface="Arial" panose="020B0604020202020204" pitchFamily="34" charset="0"/>
              </a:rPr>
              <a:t>Región de la Araucanía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4E368CCD-342C-EC46-B035-42DD57692481}"/>
              </a:ext>
            </a:extLst>
          </p:cNvPr>
          <p:cNvSpPr/>
          <p:nvPr/>
        </p:nvSpPr>
        <p:spPr>
          <a:xfrm>
            <a:off x="2050993" y="4602714"/>
            <a:ext cx="15728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CL" sz="1200" b="1" dirty="0">
                <a:latin typeface="Arial" panose="020B0604020202020204" pitchFamily="34" charset="0"/>
                <a:cs typeface="Arial" panose="020B0604020202020204" pitchFamily="34" charset="0"/>
              </a:rPr>
              <a:t>Región de los Ríos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DC14B222-EAD6-2C45-B8CA-8069EE8041F4}"/>
              </a:ext>
            </a:extLst>
          </p:cNvPr>
          <p:cNvSpPr/>
          <p:nvPr/>
        </p:nvSpPr>
        <p:spPr>
          <a:xfrm>
            <a:off x="4951842" y="5080005"/>
            <a:ext cx="26886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b="1" dirty="0">
                <a:latin typeface="Arial" panose="020B0604020202020204" pitchFamily="34" charset="0"/>
                <a:cs typeface="Arial" panose="020B0604020202020204" pitchFamily="34" charset="0"/>
              </a:rPr>
              <a:t>Región de Los Lagos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BD833B63-3413-8C4F-A223-CB5ECD2D5BE5}"/>
              </a:ext>
            </a:extLst>
          </p:cNvPr>
          <p:cNvSpPr/>
          <p:nvPr/>
        </p:nvSpPr>
        <p:spPr>
          <a:xfrm>
            <a:off x="788367" y="5411983"/>
            <a:ext cx="27904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L" sz="1200" b="1" dirty="0">
                <a:latin typeface="Arial" panose="020B0604020202020204" pitchFamily="34" charset="0"/>
                <a:cs typeface="Arial" panose="020B0604020202020204" pitchFamily="34" charset="0"/>
              </a:rPr>
              <a:t>Región de Aysén del </a:t>
            </a:r>
          </a:p>
          <a:p>
            <a:pPr algn="r"/>
            <a:r>
              <a:rPr lang="es-CL" sz="1200" b="1" dirty="0">
                <a:latin typeface="Arial" panose="020B0604020202020204" pitchFamily="34" charset="0"/>
                <a:cs typeface="Arial" panose="020B0604020202020204" pitchFamily="34" charset="0"/>
              </a:rPr>
              <a:t>General Carlos Ibáñez del Campo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83084FCD-1FFA-C047-8C9E-46263CE286C3}"/>
              </a:ext>
            </a:extLst>
          </p:cNvPr>
          <p:cNvSpPr/>
          <p:nvPr/>
        </p:nvSpPr>
        <p:spPr>
          <a:xfrm>
            <a:off x="5141571" y="591710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L" sz="1200" b="1" dirty="0">
                <a:latin typeface="Arial" panose="020B0604020202020204" pitchFamily="34" charset="0"/>
                <a:cs typeface="Arial" panose="020B0604020202020204" pitchFamily="34" charset="0"/>
              </a:rPr>
              <a:t>Región de Magallanes y de la Antártica Chilena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BE134A28-F2C2-5E46-BE4E-552BBE40ED16}"/>
              </a:ext>
            </a:extLst>
          </p:cNvPr>
          <p:cNvSpPr/>
          <p:nvPr/>
        </p:nvSpPr>
        <p:spPr>
          <a:xfrm rot="5582440">
            <a:off x="4783960" y="682296"/>
            <a:ext cx="116958" cy="11695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CA690781-16AC-5941-9D26-24ECCC9659B0}"/>
              </a:ext>
            </a:extLst>
          </p:cNvPr>
          <p:cNvSpPr/>
          <p:nvPr/>
        </p:nvSpPr>
        <p:spPr>
          <a:xfrm>
            <a:off x="5063877" y="2702437"/>
            <a:ext cx="26580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b="1" dirty="0">
                <a:latin typeface="Arial" panose="020B0604020202020204" pitchFamily="34" charset="0"/>
                <a:cs typeface="Arial" panose="020B0604020202020204" pitchFamily="34" charset="0"/>
              </a:rPr>
              <a:t>Región Metropolitana</a:t>
            </a:r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id="{8FFD0501-B78D-F74B-9DDB-D90F771FC54A}"/>
              </a:ext>
            </a:extLst>
          </p:cNvPr>
          <p:cNvSpPr/>
          <p:nvPr/>
        </p:nvSpPr>
        <p:spPr>
          <a:xfrm rot="5582440">
            <a:off x="4627634" y="986912"/>
            <a:ext cx="116958" cy="11695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74405555-45FB-CE4F-B0CD-871C87EFEC91}"/>
              </a:ext>
            </a:extLst>
          </p:cNvPr>
          <p:cNvCxnSpPr>
            <a:cxnSpLocks/>
            <a:endCxn id="104" idx="2"/>
          </p:cNvCxnSpPr>
          <p:nvPr/>
        </p:nvCxnSpPr>
        <p:spPr>
          <a:xfrm flipV="1">
            <a:off x="4819237" y="660149"/>
            <a:ext cx="585141" cy="9771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48">
            <a:extLst>
              <a:ext uri="{FF2B5EF4-FFF2-40B4-BE49-F238E27FC236}">
                <a16:creationId xmlns:a16="http://schemas.microsoft.com/office/drawing/2014/main" id="{73448C67-4C16-A740-9895-C6A0417C0791}"/>
              </a:ext>
            </a:extLst>
          </p:cNvPr>
          <p:cNvCxnSpPr>
            <a:cxnSpLocks/>
          </p:cNvCxnSpPr>
          <p:nvPr/>
        </p:nvCxnSpPr>
        <p:spPr>
          <a:xfrm flipH="1" flipV="1">
            <a:off x="4162425" y="983892"/>
            <a:ext cx="532346" cy="6149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Elipse 55">
            <a:extLst>
              <a:ext uri="{FF2B5EF4-FFF2-40B4-BE49-F238E27FC236}">
                <a16:creationId xmlns:a16="http://schemas.microsoft.com/office/drawing/2014/main" id="{02C64EC8-E270-FE46-AA3F-25AB3FB4CE13}"/>
              </a:ext>
            </a:extLst>
          </p:cNvPr>
          <p:cNvSpPr/>
          <p:nvPr/>
        </p:nvSpPr>
        <p:spPr>
          <a:xfrm rot="5582440">
            <a:off x="4846981" y="1364087"/>
            <a:ext cx="116958" cy="11695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1DF8BBF6-88DC-3545-86E7-0329F94755A6}"/>
              </a:ext>
            </a:extLst>
          </p:cNvPr>
          <p:cNvCxnSpPr>
            <a:cxnSpLocks/>
            <a:stCxn id="56" idx="0"/>
            <a:endCxn id="106" idx="2"/>
          </p:cNvCxnSpPr>
          <p:nvPr/>
        </p:nvCxnSpPr>
        <p:spPr>
          <a:xfrm flipV="1">
            <a:off x="4963857" y="1281632"/>
            <a:ext cx="445265" cy="14403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ipse 59">
            <a:extLst>
              <a:ext uri="{FF2B5EF4-FFF2-40B4-BE49-F238E27FC236}">
                <a16:creationId xmlns:a16="http://schemas.microsoft.com/office/drawing/2014/main" id="{660FEAA0-1D4B-2C4E-92FC-18FBC5BD302C}"/>
              </a:ext>
            </a:extLst>
          </p:cNvPr>
          <p:cNvSpPr/>
          <p:nvPr/>
        </p:nvSpPr>
        <p:spPr>
          <a:xfrm rot="5582440">
            <a:off x="4571053" y="2070337"/>
            <a:ext cx="116958" cy="11695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61" name="Conector recto 60">
            <a:extLst>
              <a:ext uri="{FF2B5EF4-FFF2-40B4-BE49-F238E27FC236}">
                <a16:creationId xmlns:a16="http://schemas.microsoft.com/office/drawing/2014/main" id="{DEEFB0E8-A2DB-C346-B0A7-8FDE319FC8E0}"/>
              </a:ext>
            </a:extLst>
          </p:cNvPr>
          <p:cNvCxnSpPr>
            <a:cxnSpLocks/>
          </p:cNvCxnSpPr>
          <p:nvPr/>
        </p:nvCxnSpPr>
        <p:spPr>
          <a:xfrm flipH="1" flipV="1">
            <a:off x="4136585" y="1678659"/>
            <a:ext cx="501607" cy="45016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ipse 62">
            <a:extLst>
              <a:ext uri="{FF2B5EF4-FFF2-40B4-BE49-F238E27FC236}">
                <a16:creationId xmlns:a16="http://schemas.microsoft.com/office/drawing/2014/main" id="{2CA69BA4-82CF-B245-B0EA-4C3707AAD091}"/>
              </a:ext>
            </a:extLst>
          </p:cNvPr>
          <p:cNvSpPr/>
          <p:nvPr/>
        </p:nvSpPr>
        <p:spPr>
          <a:xfrm rot="5582440">
            <a:off x="4579711" y="2578442"/>
            <a:ext cx="116958" cy="11695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64" name="Conector recto 63">
            <a:extLst>
              <a:ext uri="{FF2B5EF4-FFF2-40B4-BE49-F238E27FC236}">
                <a16:creationId xmlns:a16="http://schemas.microsoft.com/office/drawing/2014/main" id="{8733F53D-CD67-AC4D-975B-1835B77F81DE}"/>
              </a:ext>
            </a:extLst>
          </p:cNvPr>
          <p:cNvCxnSpPr>
            <a:cxnSpLocks/>
          </p:cNvCxnSpPr>
          <p:nvPr/>
        </p:nvCxnSpPr>
        <p:spPr>
          <a:xfrm flipH="1">
            <a:off x="4593948" y="2190315"/>
            <a:ext cx="628311" cy="45876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Elipse 65">
            <a:extLst>
              <a:ext uri="{FF2B5EF4-FFF2-40B4-BE49-F238E27FC236}">
                <a16:creationId xmlns:a16="http://schemas.microsoft.com/office/drawing/2014/main" id="{CA8D10E0-AF05-5B4B-802C-A3F2271782A8}"/>
              </a:ext>
            </a:extLst>
          </p:cNvPr>
          <p:cNvSpPr/>
          <p:nvPr/>
        </p:nvSpPr>
        <p:spPr>
          <a:xfrm rot="5582440">
            <a:off x="4448055" y="2977771"/>
            <a:ext cx="116958" cy="11695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B1711F8B-9E9F-5045-AAB3-27F7570D520A}"/>
              </a:ext>
            </a:extLst>
          </p:cNvPr>
          <p:cNvCxnSpPr>
            <a:cxnSpLocks/>
            <a:endCxn id="124" idx="0"/>
          </p:cNvCxnSpPr>
          <p:nvPr/>
        </p:nvCxnSpPr>
        <p:spPr>
          <a:xfrm flipH="1" flipV="1">
            <a:off x="4039289" y="2498792"/>
            <a:ext cx="475906" cy="50946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Elipse 68">
            <a:extLst>
              <a:ext uri="{FF2B5EF4-FFF2-40B4-BE49-F238E27FC236}">
                <a16:creationId xmlns:a16="http://schemas.microsoft.com/office/drawing/2014/main" id="{58D1172D-F7B3-BB49-9801-E63A373A630D}"/>
              </a:ext>
            </a:extLst>
          </p:cNvPr>
          <p:cNvSpPr/>
          <p:nvPr/>
        </p:nvSpPr>
        <p:spPr>
          <a:xfrm rot="5582440">
            <a:off x="4659726" y="3123002"/>
            <a:ext cx="116958" cy="11695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70" name="Conector recto 69">
            <a:extLst>
              <a:ext uri="{FF2B5EF4-FFF2-40B4-BE49-F238E27FC236}">
                <a16:creationId xmlns:a16="http://schemas.microsoft.com/office/drawing/2014/main" id="{473A11DE-0432-4D46-8E0F-94E9BCD71B7F}"/>
              </a:ext>
            </a:extLst>
          </p:cNvPr>
          <p:cNvCxnSpPr>
            <a:cxnSpLocks/>
          </p:cNvCxnSpPr>
          <p:nvPr/>
        </p:nvCxnSpPr>
        <p:spPr>
          <a:xfrm flipV="1">
            <a:off x="4726863" y="2974751"/>
            <a:ext cx="295987" cy="20673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Elipse 71">
            <a:extLst>
              <a:ext uri="{FF2B5EF4-FFF2-40B4-BE49-F238E27FC236}">
                <a16:creationId xmlns:a16="http://schemas.microsoft.com/office/drawing/2014/main" id="{81D7E634-9F6C-C64B-B4D1-FA45F2FAE2A8}"/>
              </a:ext>
            </a:extLst>
          </p:cNvPr>
          <p:cNvSpPr/>
          <p:nvPr/>
        </p:nvSpPr>
        <p:spPr>
          <a:xfrm rot="5582440">
            <a:off x="4397976" y="3243578"/>
            <a:ext cx="116958" cy="11695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E0B164B3-FC8C-1B4E-8F69-CF30585DC85E}"/>
              </a:ext>
            </a:extLst>
          </p:cNvPr>
          <p:cNvCxnSpPr>
            <a:cxnSpLocks/>
          </p:cNvCxnSpPr>
          <p:nvPr/>
        </p:nvCxnSpPr>
        <p:spPr>
          <a:xfrm flipH="1">
            <a:off x="4045397" y="3302057"/>
            <a:ext cx="419716" cy="6149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Elipse 74">
            <a:extLst>
              <a:ext uri="{FF2B5EF4-FFF2-40B4-BE49-F238E27FC236}">
                <a16:creationId xmlns:a16="http://schemas.microsoft.com/office/drawing/2014/main" id="{4FD164D1-8395-394F-A1E4-501F07452E8C}"/>
              </a:ext>
            </a:extLst>
          </p:cNvPr>
          <p:cNvSpPr/>
          <p:nvPr/>
        </p:nvSpPr>
        <p:spPr>
          <a:xfrm rot="5582440">
            <a:off x="4556621" y="3457286"/>
            <a:ext cx="116958" cy="11695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76" name="Conector recto 75">
            <a:extLst>
              <a:ext uri="{FF2B5EF4-FFF2-40B4-BE49-F238E27FC236}">
                <a16:creationId xmlns:a16="http://schemas.microsoft.com/office/drawing/2014/main" id="{7C1E2CB7-6466-014A-A5B4-9E5D4963F1FE}"/>
              </a:ext>
            </a:extLst>
          </p:cNvPr>
          <p:cNvCxnSpPr>
            <a:cxnSpLocks/>
            <a:endCxn id="111" idx="2"/>
          </p:cNvCxnSpPr>
          <p:nvPr/>
        </p:nvCxnSpPr>
        <p:spPr>
          <a:xfrm flipV="1">
            <a:off x="4623758" y="3465559"/>
            <a:ext cx="419469" cy="5020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Elipse 77">
            <a:extLst>
              <a:ext uri="{FF2B5EF4-FFF2-40B4-BE49-F238E27FC236}">
                <a16:creationId xmlns:a16="http://schemas.microsoft.com/office/drawing/2014/main" id="{5F0235B2-10C2-E04B-BCCC-1E26C8577BBE}"/>
              </a:ext>
            </a:extLst>
          </p:cNvPr>
          <p:cNvSpPr/>
          <p:nvPr/>
        </p:nvSpPr>
        <p:spPr>
          <a:xfrm rot="5582440">
            <a:off x="4336476" y="3580311"/>
            <a:ext cx="116958" cy="11695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79" name="Conector recto 78">
            <a:extLst>
              <a:ext uri="{FF2B5EF4-FFF2-40B4-BE49-F238E27FC236}">
                <a16:creationId xmlns:a16="http://schemas.microsoft.com/office/drawing/2014/main" id="{93BBA6F6-0D5F-F842-8EF7-F8111EF24D8C}"/>
              </a:ext>
            </a:extLst>
          </p:cNvPr>
          <p:cNvCxnSpPr>
            <a:cxnSpLocks/>
            <a:endCxn id="128" idx="0"/>
          </p:cNvCxnSpPr>
          <p:nvPr/>
        </p:nvCxnSpPr>
        <p:spPr>
          <a:xfrm flipH="1">
            <a:off x="3733616" y="3645911"/>
            <a:ext cx="688034" cy="5078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Elipse 80">
            <a:extLst>
              <a:ext uri="{FF2B5EF4-FFF2-40B4-BE49-F238E27FC236}">
                <a16:creationId xmlns:a16="http://schemas.microsoft.com/office/drawing/2014/main" id="{D2FDB406-9737-FA45-8D60-304821C5D5DD}"/>
              </a:ext>
            </a:extLst>
          </p:cNvPr>
          <p:cNvSpPr/>
          <p:nvPr/>
        </p:nvSpPr>
        <p:spPr>
          <a:xfrm rot="5582440">
            <a:off x="4487258" y="3766584"/>
            <a:ext cx="116958" cy="11695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82" name="Conector recto 81">
            <a:extLst>
              <a:ext uri="{FF2B5EF4-FFF2-40B4-BE49-F238E27FC236}">
                <a16:creationId xmlns:a16="http://schemas.microsoft.com/office/drawing/2014/main" id="{8B002270-A70F-F244-A248-0BCA69D4A5C3}"/>
              </a:ext>
            </a:extLst>
          </p:cNvPr>
          <p:cNvCxnSpPr>
            <a:cxnSpLocks/>
          </p:cNvCxnSpPr>
          <p:nvPr/>
        </p:nvCxnSpPr>
        <p:spPr>
          <a:xfrm>
            <a:off x="4554395" y="3825063"/>
            <a:ext cx="540101" cy="18795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Elipse 83">
            <a:extLst>
              <a:ext uri="{FF2B5EF4-FFF2-40B4-BE49-F238E27FC236}">
                <a16:creationId xmlns:a16="http://schemas.microsoft.com/office/drawing/2014/main" id="{21E8DA7A-A32F-0543-996F-A88F2B2175AB}"/>
              </a:ext>
            </a:extLst>
          </p:cNvPr>
          <p:cNvSpPr/>
          <p:nvPr/>
        </p:nvSpPr>
        <p:spPr>
          <a:xfrm rot="5582440">
            <a:off x="4424670" y="3973654"/>
            <a:ext cx="116958" cy="11695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85" name="Conector recto 84">
            <a:extLst>
              <a:ext uri="{FF2B5EF4-FFF2-40B4-BE49-F238E27FC236}">
                <a16:creationId xmlns:a16="http://schemas.microsoft.com/office/drawing/2014/main" id="{3331A2BB-6CFC-B24E-A976-4E6BC3EB101E}"/>
              </a:ext>
            </a:extLst>
          </p:cNvPr>
          <p:cNvCxnSpPr>
            <a:cxnSpLocks/>
          </p:cNvCxnSpPr>
          <p:nvPr/>
        </p:nvCxnSpPr>
        <p:spPr>
          <a:xfrm>
            <a:off x="4491807" y="4032133"/>
            <a:ext cx="491459" cy="41329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Elipse 86">
            <a:extLst>
              <a:ext uri="{FF2B5EF4-FFF2-40B4-BE49-F238E27FC236}">
                <a16:creationId xmlns:a16="http://schemas.microsoft.com/office/drawing/2014/main" id="{30C38083-D05D-F247-9869-E7E0D401E91A}"/>
              </a:ext>
            </a:extLst>
          </p:cNvPr>
          <p:cNvSpPr/>
          <p:nvPr/>
        </p:nvSpPr>
        <p:spPr>
          <a:xfrm rot="5582440">
            <a:off x="4241680" y="4132356"/>
            <a:ext cx="116958" cy="11695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88" name="Conector recto 87">
            <a:extLst>
              <a:ext uri="{FF2B5EF4-FFF2-40B4-BE49-F238E27FC236}">
                <a16:creationId xmlns:a16="http://schemas.microsoft.com/office/drawing/2014/main" id="{1C3E7842-6051-D94A-8359-974229A1F1B4}"/>
              </a:ext>
            </a:extLst>
          </p:cNvPr>
          <p:cNvCxnSpPr>
            <a:cxnSpLocks/>
            <a:endCxn id="130" idx="0"/>
          </p:cNvCxnSpPr>
          <p:nvPr/>
        </p:nvCxnSpPr>
        <p:spPr>
          <a:xfrm flipH="1">
            <a:off x="3715581" y="4190835"/>
            <a:ext cx="593238" cy="57117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Elipse 89">
            <a:extLst>
              <a:ext uri="{FF2B5EF4-FFF2-40B4-BE49-F238E27FC236}">
                <a16:creationId xmlns:a16="http://schemas.microsoft.com/office/drawing/2014/main" id="{ECC46976-79C9-3143-ADF8-561409EDC976}"/>
              </a:ext>
            </a:extLst>
          </p:cNvPr>
          <p:cNvSpPr/>
          <p:nvPr/>
        </p:nvSpPr>
        <p:spPr>
          <a:xfrm rot="5582440">
            <a:off x="4336477" y="4611419"/>
            <a:ext cx="116958" cy="11695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91" name="Conector recto 90">
            <a:extLst>
              <a:ext uri="{FF2B5EF4-FFF2-40B4-BE49-F238E27FC236}">
                <a16:creationId xmlns:a16="http://schemas.microsoft.com/office/drawing/2014/main" id="{ABD1926A-D76F-4849-8916-82D2D662FD05}"/>
              </a:ext>
            </a:extLst>
          </p:cNvPr>
          <p:cNvCxnSpPr>
            <a:cxnSpLocks/>
          </p:cNvCxnSpPr>
          <p:nvPr/>
        </p:nvCxnSpPr>
        <p:spPr>
          <a:xfrm>
            <a:off x="4403614" y="4669898"/>
            <a:ext cx="500324" cy="60368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Elipse 93">
            <a:extLst>
              <a:ext uri="{FF2B5EF4-FFF2-40B4-BE49-F238E27FC236}">
                <a16:creationId xmlns:a16="http://schemas.microsoft.com/office/drawing/2014/main" id="{0717D680-6FF7-E944-96EF-9B425275ED78}"/>
              </a:ext>
            </a:extLst>
          </p:cNvPr>
          <p:cNvSpPr/>
          <p:nvPr/>
        </p:nvSpPr>
        <p:spPr>
          <a:xfrm rot="5582440">
            <a:off x="4261893" y="5153609"/>
            <a:ext cx="116958" cy="11695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95" name="Conector recto 94">
            <a:extLst>
              <a:ext uri="{FF2B5EF4-FFF2-40B4-BE49-F238E27FC236}">
                <a16:creationId xmlns:a16="http://schemas.microsoft.com/office/drawing/2014/main" id="{77DD191D-0227-E349-BA69-79B86933CDC1}"/>
              </a:ext>
            </a:extLst>
          </p:cNvPr>
          <p:cNvCxnSpPr>
            <a:cxnSpLocks/>
          </p:cNvCxnSpPr>
          <p:nvPr/>
        </p:nvCxnSpPr>
        <p:spPr>
          <a:xfrm flipH="1">
            <a:off x="3649111" y="5212088"/>
            <a:ext cx="679919" cy="37285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Elipse 96">
            <a:extLst>
              <a:ext uri="{FF2B5EF4-FFF2-40B4-BE49-F238E27FC236}">
                <a16:creationId xmlns:a16="http://schemas.microsoft.com/office/drawing/2014/main" id="{DD1E6918-2A00-F74F-B0E0-5B48E57DC82C}"/>
              </a:ext>
            </a:extLst>
          </p:cNvPr>
          <p:cNvSpPr/>
          <p:nvPr/>
        </p:nvSpPr>
        <p:spPr>
          <a:xfrm rot="5582440">
            <a:off x="4398444" y="6018385"/>
            <a:ext cx="116958" cy="11695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98" name="Conector recto 97">
            <a:extLst>
              <a:ext uri="{FF2B5EF4-FFF2-40B4-BE49-F238E27FC236}">
                <a16:creationId xmlns:a16="http://schemas.microsoft.com/office/drawing/2014/main" id="{BCC0F7F1-1E1C-9A46-8B67-AAAE40DC7640}"/>
              </a:ext>
            </a:extLst>
          </p:cNvPr>
          <p:cNvCxnSpPr>
            <a:cxnSpLocks/>
          </p:cNvCxnSpPr>
          <p:nvPr/>
        </p:nvCxnSpPr>
        <p:spPr>
          <a:xfrm flipV="1">
            <a:off x="4465581" y="6015365"/>
            <a:ext cx="646224" cy="6149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edondear rectángulo de esquina diagonal 103">
            <a:extLst>
              <a:ext uri="{FF2B5EF4-FFF2-40B4-BE49-F238E27FC236}">
                <a16:creationId xmlns:a16="http://schemas.microsoft.com/office/drawing/2014/main" id="{524A89DA-9239-ED40-A5E7-7F838B06F5A5}"/>
              </a:ext>
            </a:extLst>
          </p:cNvPr>
          <p:cNvSpPr/>
          <p:nvPr/>
        </p:nvSpPr>
        <p:spPr>
          <a:xfrm>
            <a:off x="5404378" y="498176"/>
            <a:ext cx="2317586" cy="323946"/>
          </a:xfrm>
          <a:prstGeom prst="round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6" name="Redondear rectángulo de esquina diagonal 105">
            <a:extLst>
              <a:ext uri="{FF2B5EF4-FFF2-40B4-BE49-F238E27FC236}">
                <a16:creationId xmlns:a16="http://schemas.microsoft.com/office/drawing/2014/main" id="{5861C8CF-BDC8-904C-8511-62140564AC07}"/>
              </a:ext>
            </a:extLst>
          </p:cNvPr>
          <p:cNvSpPr/>
          <p:nvPr/>
        </p:nvSpPr>
        <p:spPr>
          <a:xfrm>
            <a:off x="5409122" y="1111111"/>
            <a:ext cx="1952731" cy="341041"/>
          </a:xfrm>
          <a:prstGeom prst="round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8" name="Redondear rectángulo de esquina diagonal 107">
            <a:extLst>
              <a:ext uri="{FF2B5EF4-FFF2-40B4-BE49-F238E27FC236}">
                <a16:creationId xmlns:a16="http://schemas.microsoft.com/office/drawing/2014/main" id="{92906D82-16AC-4E4E-B00B-32289FF3205A}"/>
              </a:ext>
            </a:extLst>
          </p:cNvPr>
          <p:cNvSpPr/>
          <p:nvPr/>
        </p:nvSpPr>
        <p:spPr>
          <a:xfrm>
            <a:off x="5222259" y="1897307"/>
            <a:ext cx="1913519" cy="328146"/>
          </a:xfrm>
          <a:prstGeom prst="round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0" name="Redondear rectángulo de esquina diagonal 109">
            <a:extLst>
              <a:ext uri="{FF2B5EF4-FFF2-40B4-BE49-F238E27FC236}">
                <a16:creationId xmlns:a16="http://schemas.microsoft.com/office/drawing/2014/main" id="{4E317BC1-1B0E-6042-A5B1-342DB5BEDEA2}"/>
              </a:ext>
            </a:extLst>
          </p:cNvPr>
          <p:cNvSpPr/>
          <p:nvPr/>
        </p:nvSpPr>
        <p:spPr>
          <a:xfrm>
            <a:off x="5027312" y="2676537"/>
            <a:ext cx="1933719" cy="335513"/>
          </a:xfrm>
          <a:prstGeom prst="round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1" name="Redondear rectángulo de esquina diagonal 110">
            <a:extLst>
              <a:ext uri="{FF2B5EF4-FFF2-40B4-BE49-F238E27FC236}">
                <a16:creationId xmlns:a16="http://schemas.microsoft.com/office/drawing/2014/main" id="{68C1877C-A364-CA48-B49E-30DACFA42EEA}"/>
              </a:ext>
            </a:extLst>
          </p:cNvPr>
          <p:cNvSpPr/>
          <p:nvPr/>
        </p:nvSpPr>
        <p:spPr>
          <a:xfrm>
            <a:off x="5043227" y="3298262"/>
            <a:ext cx="1580064" cy="334593"/>
          </a:xfrm>
          <a:prstGeom prst="round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3" name="Redondear rectángulo de esquina diagonal 112">
            <a:extLst>
              <a:ext uri="{FF2B5EF4-FFF2-40B4-BE49-F238E27FC236}">
                <a16:creationId xmlns:a16="http://schemas.microsoft.com/office/drawing/2014/main" id="{2813A900-19AE-E14A-B356-F0732E469856}"/>
              </a:ext>
            </a:extLst>
          </p:cNvPr>
          <p:cNvSpPr/>
          <p:nvPr/>
        </p:nvSpPr>
        <p:spPr>
          <a:xfrm>
            <a:off x="5094496" y="3842652"/>
            <a:ext cx="1714968" cy="311059"/>
          </a:xfrm>
          <a:prstGeom prst="round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5" name="Redondear rectángulo de esquina diagonal 114">
            <a:extLst>
              <a:ext uri="{FF2B5EF4-FFF2-40B4-BE49-F238E27FC236}">
                <a16:creationId xmlns:a16="http://schemas.microsoft.com/office/drawing/2014/main" id="{6E635386-1426-0442-B113-EB3FE38B912E}"/>
              </a:ext>
            </a:extLst>
          </p:cNvPr>
          <p:cNvSpPr/>
          <p:nvPr/>
        </p:nvSpPr>
        <p:spPr>
          <a:xfrm>
            <a:off x="4983266" y="4405255"/>
            <a:ext cx="1977765" cy="313233"/>
          </a:xfrm>
          <a:prstGeom prst="round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6" name="Redondear rectángulo de esquina diagonal 115">
            <a:extLst>
              <a:ext uri="{FF2B5EF4-FFF2-40B4-BE49-F238E27FC236}">
                <a16:creationId xmlns:a16="http://schemas.microsoft.com/office/drawing/2014/main" id="{7AC39964-1AF8-6E49-BBBA-085301443545}"/>
              </a:ext>
            </a:extLst>
          </p:cNvPr>
          <p:cNvSpPr/>
          <p:nvPr/>
        </p:nvSpPr>
        <p:spPr>
          <a:xfrm>
            <a:off x="4905591" y="5058054"/>
            <a:ext cx="1803119" cy="335267"/>
          </a:xfrm>
          <a:prstGeom prst="round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8" name="Redondear rectángulo de esquina diagonal 117">
            <a:extLst>
              <a:ext uri="{FF2B5EF4-FFF2-40B4-BE49-F238E27FC236}">
                <a16:creationId xmlns:a16="http://schemas.microsoft.com/office/drawing/2014/main" id="{B76CB649-9A73-ED4A-9DBA-1196F9DD8D4F}"/>
              </a:ext>
            </a:extLst>
          </p:cNvPr>
          <p:cNvSpPr/>
          <p:nvPr/>
        </p:nvSpPr>
        <p:spPr>
          <a:xfrm>
            <a:off x="5111805" y="5883327"/>
            <a:ext cx="3690625" cy="344425"/>
          </a:xfrm>
          <a:prstGeom prst="round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0" name="Redondear rectángulo de esquina diagonal 119">
            <a:extLst>
              <a:ext uri="{FF2B5EF4-FFF2-40B4-BE49-F238E27FC236}">
                <a16:creationId xmlns:a16="http://schemas.microsoft.com/office/drawing/2014/main" id="{46B52B81-3962-E545-8E91-E0A89D30B549}"/>
              </a:ext>
            </a:extLst>
          </p:cNvPr>
          <p:cNvSpPr/>
          <p:nvPr/>
        </p:nvSpPr>
        <p:spPr>
          <a:xfrm>
            <a:off x="2339425" y="839212"/>
            <a:ext cx="1832784" cy="302333"/>
          </a:xfrm>
          <a:prstGeom prst="round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2" name="Redondear rectángulo de esquina diagonal 121">
            <a:extLst>
              <a:ext uri="{FF2B5EF4-FFF2-40B4-BE49-F238E27FC236}">
                <a16:creationId xmlns:a16="http://schemas.microsoft.com/office/drawing/2014/main" id="{47298B4B-B6F3-C540-8971-D6455F26B156}"/>
              </a:ext>
            </a:extLst>
          </p:cNvPr>
          <p:cNvSpPr/>
          <p:nvPr/>
        </p:nvSpPr>
        <p:spPr>
          <a:xfrm>
            <a:off x="2339425" y="1580489"/>
            <a:ext cx="1797160" cy="293592"/>
          </a:xfrm>
          <a:prstGeom prst="round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4" name="Redondear rectángulo de esquina diagonal 123">
            <a:extLst>
              <a:ext uri="{FF2B5EF4-FFF2-40B4-BE49-F238E27FC236}">
                <a16:creationId xmlns:a16="http://schemas.microsoft.com/office/drawing/2014/main" id="{F004F6F0-528B-484E-9115-C3897CF34328}"/>
              </a:ext>
            </a:extLst>
          </p:cNvPr>
          <p:cNvSpPr/>
          <p:nvPr/>
        </p:nvSpPr>
        <p:spPr>
          <a:xfrm>
            <a:off x="2113452" y="2346883"/>
            <a:ext cx="1925837" cy="303817"/>
          </a:xfrm>
          <a:prstGeom prst="round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6" name="Redondear rectángulo de esquina diagonal 125">
            <a:extLst>
              <a:ext uri="{FF2B5EF4-FFF2-40B4-BE49-F238E27FC236}">
                <a16:creationId xmlns:a16="http://schemas.microsoft.com/office/drawing/2014/main" id="{9AB7A8A6-01A5-7A41-A57E-EAC0F3F479CB}"/>
              </a:ext>
            </a:extLst>
          </p:cNvPr>
          <p:cNvSpPr/>
          <p:nvPr/>
        </p:nvSpPr>
        <p:spPr>
          <a:xfrm>
            <a:off x="1770830" y="3067276"/>
            <a:ext cx="2265742" cy="493028"/>
          </a:xfrm>
          <a:prstGeom prst="round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0" name="Redondear rectángulo de esquina diagonal 129">
            <a:extLst>
              <a:ext uri="{FF2B5EF4-FFF2-40B4-BE49-F238E27FC236}">
                <a16:creationId xmlns:a16="http://schemas.microsoft.com/office/drawing/2014/main" id="{EDC54404-4D54-FC44-8A09-468BA93E872F}"/>
              </a:ext>
            </a:extLst>
          </p:cNvPr>
          <p:cNvSpPr/>
          <p:nvPr/>
        </p:nvSpPr>
        <p:spPr>
          <a:xfrm>
            <a:off x="1935764" y="4608399"/>
            <a:ext cx="1779817" cy="307215"/>
          </a:xfrm>
          <a:prstGeom prst="round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2" name="Redondear rectángulo de esquina diagonal 131">
            <a:extLst>
              <a:ext uri="{FF2B5EF4-FFF2-40B4-BE49-F238E27FC236}">
                <a16:creationId xmlns:a16="http://schemas.microsoft.com/office/drawing/2014/main" id="{75A71067-E2EC-E14B-B14F-B51F2E300963}"/>
              </a:ext>
            </a:extLst>
          </p:cNvPr>
          <p:cNvSpPr/>
          <p:nvPr/>
        </p:nvSpPr>
        <p:spPr>
          <a:xfrm>
            <a:off x="946597" y="5376083"/>
            <a:ext cx="2702514" cy="505336"/>
          </a:xfrm>
          <a:prstGeom prst="round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69320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0279F74-DE96-8546-9FC8-2189EC62CF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19C7DBC-C028-5545-AAAB-6BFD86A997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904230"/>
            <a:ext cx="2846786" cy="558622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90C9AC2-8B04-B248-8866-4E7673BE5E0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8606" y="904230"/>
            <a:ext cx="2846787" cy="559004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500BD95-54B6-9340-8DCE-FA0A1EF91D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7212" y="904230"/>
            <a:ext cx="2846788" cy="5586224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D7C93DF-1C94-7D47-8D9C-569A65E9AE64}"/>
              </a:ext>
            </a:extLst>
          </p:cNvPr>
          <p:cNvSpPr txBox="1">
            <a:spLocks/>
          </p:cNvSpPr>
          <p:nvPr/>
        </p:nvSpPr>
        <p:spPr>
          <a:xfrm>
            <a:off x="137303" y="-54591"/>
            <a:ext cx="4841891" cy="1069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600" b="1">
                <a:latin typeface="Arial"/>
                <a:cs typeface="Arial"/>
              </a:rPr>
              <a:t>Desafíos Normativos Seguridad y Salud en Trabajo</a:t>
            </a:r>
            <a:endParaRPr lang="es-CL" sz="2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1975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7C04C4A-21AA-2744-BF34-2C2E70EBFF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4EBC3CE-C956-2B43-95CE-C84775D2A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03" y="-54591"/>
            <a:ext cx="4841891" cy="1069004"/>
          </a:xfrm>
        </p:spPr>
        <p:txBody>
          <a:bodyPr>
            <a:normAutofit/>
          </a:bodyPr>
          <a:lstStyle/>
          <a:p>
            <a:r>
              <a:rPr lang="es-CL" sz="2600" b="1" dirty="0">
                <a:latin typeface="Arial"/>
                <a:cs typeface="Arial"/>
              </a:rPr>
              <a:t>Desafíos Normativos Seguridad y Salud en Trabajo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C5C011F-6005-F643-97A0-9F8F19B878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6"/>
          <a:stretch/>
        </p:blipFill>
        <p:spPr>
          <a:xfrm>
            <a:off x="0" y="915812"/>
            <a:ext cx="2846786" cy="560238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64B6C6A-5AD0-D048-9691-BF73C963EB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1883" y="931615"/>
            <a:ext cx="2846786" cy="558956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C108E88-5E09-CE4C-AE89-D3EC63AB76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7214" y="928628"/>
            <a:ext cx="2846786" cy="558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583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97E3AC6-8403-544C-BDFB-9EAF578267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7037" y="138415"/>
            <a:ext cx="7886700" cy="587059"/>
          </a:xfrm>
        </p:spPr>
        <p:txBody>
          <a:bodyPr>
            <a:normAutofit/>
          </a:bodyPr>
          <a:lstStyle/>
          <a:p>
            <a:r>
              <a:rPr lang="es-CL" sz="2600" b="1" dirty="0">
                <a:latin typeface="Arial" panose="020B0604020202020204" pitchFamily="34" charset="0"/>
                <a:cs typeface="Arial" panose="020B0604020202020204" pitchFamily="34" charset="0"/>
              </a:rPr>
              <a:t>Desafíos Industria de CCAF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4CB740F-3F3E-5040-9300-C937532E33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25474"/>
            <a:ext cx="2846786" cy="55997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7910EE0-544C-B94F-BBAD-DDEDB68A5F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2560" y="725474"/>
            <a:ext cx="2846786" cy="559975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E0DA5A2-4102-AE4F-8BE4-DC1AE2775E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1280" y="725474"/>
            <a:ext cx="2846786" cy="559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375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04C9C83-3C10-744E-9B60-1983C6CD71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5420" y="122889"/>
            <a:ext cx="7886700" cy="519046"/>
          </a:xfrm>
        </p:spPr>
        <p:txBody>
          <a:bodyPr>
            <a:normAutofit/>
          </a:bodyPr>
          <a:lstStyle/>
          <a:p>
            <a:r>
              <a:rPr lang="es-CL" sz="2600" b="1" dirty="0">
                <a:latin typeface="Arial" panose="020B0604020202020204" pitchFamily="34" charset="0"/>
                <a:cs typeface="Arial" panose="020B0604020202020204" pitchFamily="34" charset="0"/>
              </a:rPr>
              <a:t>Otras normas que debemos atender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F26E1B6-A673-BD42-8CA5-EFE25D532A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68848"/>
            <a:ext cx="9128324" cy="284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712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F8BC5EC5-6075-E644-98C8-DD5141E60C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562BAF7-6C46-3848-9841-51D430CB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26" y="62768"/>
            <a:ext cx="7886700" cy="638781"/>
          </a:xfrm>
        </p:spPr>
        <p:txBody>
          <a:bodyPr>
            <a:normAutofit/>
          </a:bodyPr>
          <a:lstStyle/>
          <a:p>
            <a:r>
              <a:rPr lang="es-CL" sz="2600" b="1" dirty="0">
                <a:latin typeface="Arial"/>
                <a:cs typeface="Arial"/>
              </a:rPr>
              <a:t>Desafíos internos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32BDC5D-5D21-804E-8D22-6FFC262C16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4321"/>
            <a:ext cx="2846786" cy="558956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B4AC251-9994-7C44-BDE6-A03796A83D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8607" y="764321"/>
            <a:ext cx="2846786" cy="558956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B45DCB6-E42D-BF44-A7C7-C917F7AEEE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64320"/>
            <a:ext cx="2846787" cy="558956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57A0A94-A32A-9347-A223-C2735B3272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7214" y="764319"/>
            <a:ext cx="2846786" cy="558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137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877753D-043C-274D-A115-EEABD3B4EF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4632119-2B72-6B41-AC9B-4A4E33BDEE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8780"/>
            <a:ext cx="9144000" cy="573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325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575360"/>
            <a:ext cx="9144000" cy="1325563"/>
          </a:xfrm>
        </p:spPr>
        <p:txBody>
          <a:bodyPr/>
          <a:lstStyle/>
          <a:p>
            <a:pPr algn="ctr"/>
            <a:r>
              <a:rPr lang="es-CL" b="1" dirty="0">
                <a:latin typeface="Arial" panose="020B0604020202020204" pitchFamily="34" charset="0"/>
                <a:cs typeface="Arial" panose="020B0604020202020204" pitchFamily="34" charset="0"/>
              </a:rPr>
              <a:t>Muchas Gracias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5DF1D1E-9560-924F-824E-9024334CDF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773" y="2499806"/>
            <a:ext cx="8283814" cy="424424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F9521A8-E149-E64A-9F61-5F190EFB97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3104" y="266055"/>
            <a:ext cx="1437792" cy="139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03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FF3FE06-2C2A-BC4E-B212-2D8D9A0CE9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1 Título">
            <a:extLst>
              <a:ext uri="{FF2B5EF4-FFF2-40B4-BE49-F238E27FC236}">
                <a16:creationId xmlns:a16="http://schemas.microsoft.com/office/drawing/2014/main" id="{501A6FD0-830E-8746-8E0C-1FE71ADB199D}"/>
              </a:ext>
            </a:extLst>
          </p:cNvPr>
          <p:cNvSpPr txBox="1">
            <a:spLocks/>
          </p:cNvSpPr>
          <p:nvPr/>
        </p:nvSpPr>
        <p:spPr bwMode="auto">
          <a:xfrm>
            <a:off x="129822" y="56358"/>
            <a:ext cx="5046100" cy="59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CL" altLang="es-CL" sz="2600" b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Estructura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2C9835B-3774-BB46-8DE8-7EAD220F23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131" y="936064"/>
            <a:ext cx="8715737" cy="475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51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>
            <a:extLst>
              <a:ext uri="{FF2B5EF4-FFF2-40B4-BE49-F238E27FC236}">
                <a16:creationId xmlns:a16="http://schemas.microsoft.com/office/drawing/2014/main" id="{A6C57D4C-EDC0-D043-A3AE-514FFF207F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dondear rectángulo de esquina diagonal 13">
            <a:extLst>
              <a:ext uri="{FF2B5EF4-FFF2-40B4-BE49-F238E27FC236}">
                <a16:creationId xmlns:a16="http://schemas.microsoft.com/office/drawing/2014/main" id="{51A26DA2-CBC3-2349-9F71-EFDA690FCA0A}"/>
              </a:ext>
            </a:extLst>
          </p:cNvPr>
          <p:cNvSpPr/>
          <p:nvPr/>
        </p:nvSpPr>
        <p:spPr>
          <a:xfrm>
            <a:off x="3755770" y="4162967"/>
            <a:ext cx="3690060" cy="557493"/>
          </a:xfrm>
          <a:prstGeom prst="round2DiagRect">
            <a:avLst>
              <a:gd name="adj1" fmla="val 42396"/>
              <a:gd name="adj2" fmla="val 0"/>
            </a:avLst>
          </a:prstGeom>
          <a:solidFill>
            <a:srgbClr val="0070C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Redondear rectángulo de esquina diagonal 12">
            <a:extLst>
              <a:ext uri="{FF2B5EF4-FFF2-40B4-BE49-F238E27FC236}">
                <a16:creationId xmlns:a16="http://schemas.microsoft.com/office/drawing/2014/main" id="{1EEC7E5F-A649-AB48-9C96-BF3899D19423}"/>
              </a:ext>
            </a:extLst>
          </p:cNvPr>
          <p:cNvSpPr/>
          <p:nvPr/>
        </p:nvSpPr>
        <p:spPr>
          <a:xfrm>
            <a:off x="4016118" y="2965302"/>
            <a:ext cx="4715435" cy="752053"/>
          </a:xfrm>
          <a:prstGeom prst="round2DiagRect">
            <a:avLst>
              <a:gd name="adj1" fmla="val 31270"/>
              <a:gd name="adj2" fmla="val 0"/>
            </a:avLst>
          </a:prstGeom>
          <a:solidFill>
            <a:srgbClr val="0070C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dondear rectángulo de esquina diagonal 11">
            <a:extLst>
              <a:ext uri="{FF2B5EF4-FFF2-40B4-BE49-F238E27FC236}">
                <a16:creationId xmlns:a16="http://schemas.microsoft.com/office/drawing/2014/main" id="{DEC11D61-032C-6D48-B64E-EE6548CC354F}"/>
              </a:ext>
            </a:extLst>
          </p:cNvPr>
          <p:cNvSpPr/>
          <p:nvPr/>
        </p:nvSpPr>
        <p:spPr>
          <a:xfrm>
            <a:off x="3755769" y="2046777"/>
            <a:ext cx="4715435" cy="557493"/>
          </a:xfrm>
          <a:prstGeom prst="round2DiagRect">
            <a:avLst>
              <a:gd name="adj1" fmla="val 42396"/>
              <a:gd name="adj2" fmla="val 0"/>
            </a:avLst>
          </a:prstGeom>
          <a:solidFill>
            <a:srgbClr val="0070C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dondear rectángulo de esquina diagonal 2">
            <a:extLst>
              <a:ext uri="{FF2B5EF4-FFF2-40B4-BE49-F238E27FC236}">
                <a16:creationId xmlns:a16="http://schemas.microsoft.com/office/drawing/2014/main" id="{5CB29AA1-BCBE-824A-98CD-D2DA7737AA6A}"/>
              </a:ext>
            </a:extLst>
          </p:cNvPr>
          <p:cNvSpPr/>
          <p:nvPr/>
        </p:nvSpPr>
        <p:spPr>
          <a:xfrm>
            <a:off x="3156349" y="1169683"/>
            <a:ext cx="4715435" cy="557493"/>
          </a:xfrm>
          <a:prstGeom prst="round2DiagRect">
            <a:avLst>
              <a:gd name="adj1" fmla="val 42396"/>
              <a:gd name="adj2" fmla="val 0"/>
            </a:avLst>
          </a:prstGeom>
          <a:solidFill>
            <a:srgbClr val="0070C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1 Título">
            <a:extLst>
              <a:ext uri="{FF2B5EF4-FFF2-40B4-BE49-F238E27FC236}">
                <a16:creationId xmlns:a16="http://schemas.microsoft.com/office/drawing/2014/main" id="{501A6FD0-830E-8746-8E0C-1FE71ADB199D}"/>
              </a:ext>
            </a:extLst>
          </p:cNvPr>
          <p:cNvSpPr txBox="1">
            <a:spLocks/>
          </p:cNvSpPr>
          <p:nvPr/>
        </p:nvSpPr>
        <p:spPr bwMode="auto">
          <a:xfrm>
            <a:off x="155063" y="98447"/>
            <a:ext cx="4685019" cy="61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CL" altLang="es-CL" sz="2600" b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¿A quiénes fiscalizamos?</a:t>
            </a:r>
          </a:p>
        </p:txBody>
      </p:sp>
      <p:sp>
        <p:nvSpPr>
          <p:cNvPr id="6" name="Rectángulo 26">
            <a:extLst>
              <a:ext uri="{FF2B5EF4-FFF2-40B4-BE49-F238E27FC236}">
                <a16:creationId xmlns:a16="http://schemas.microsoft.com/office/drawing/2014/main" id="{AA360426-08DA-B04D-9F30-FB6B088E9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4353" y="4271280"/>
            <a:ext cx="301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pPr algn="r"/>
            <a:r>
              <a:rPr lang="es-CL" altLang="es-CL" b="1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Instituto de Seguridad Laboral.</a:t>
            </a:r>
          </a:p>
        </p:txBody>
      </p:sp>
      <p:sp>
        <p:nvSpPr>
          <p:cNvPr id="7" name="Rectángulo 27">
            <a:extLst>
              <a:ext uri="{FF2B5EF4-FFF2-40B4-BE49-F238E27FC236}">
                <a16:creationId xmlns:a16="http://schemas.microsoft.com/office/drawing/2014/main" id="{C282385D-1B68-CF4F-B363-4C990168A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0321" y="1267595"/>
            <a:ext cx="4818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r>
              <a:rPr lang="es-CL" altLang="es-CL" b="1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Cajas de Compensación de Asignación Familiar</a:t>
            </a:r>
          </a:p>
        </p:txBody>
      </p:sp>
      <p:sp>
        <p:nvSpPr>
          <p:cNvPr id="8" name="Rectángulo 28">
            <a:extLst>
              <a:ext uri="{FF2B5EF4-FFF2-40B4-BE49-F238E27FC236}">
                <a16:creationId xmlns:a16="http://schemas.microsoft.com/office/drawing/2014/main" id="{C98F1BBA-09F3-CF49-956D-7C6B82BC0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4784" y="2149803"/>
            <a:ext cx="4783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r>
              <a:rPr lang="es-CL" altLang="es-CL" b="1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Servicios de Bienestar </a:t>
            </a:r>
            <a:r>
              <a:rPr lang="es-ES" altLang="es-CL" b="1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d</a:t>
            </a:r>
            <a:r>
              <a:rPr lang="es-CL" altLang="es-CL" b="1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el Sector Público</a:t>
            </a:r>
          </a:p>
        </p:txBody>
      </p:sp>
      <p:sp>
        <p:nvSpPr>
          <p:cNvPr id="9" name="Rectángulo 29">
            <a:extLst>
              <a:ext uri="{FF2B5EF4-FFF2-40B4-BE49-F238E27FC236}">
                <a16:creationId xmlns:a16="http://schemas.microsoft.com/office/drawing/2014/main" id="{5FF90DF2-9FCA-FB47-A1AE-EDD8CE806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3265" y="3018272"/>
            <a:ext cx="4152911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r>
              <a:rPr lang="es-CL" altLang="es-CL" b="1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Comités Paritarios de Higiene y Seguridad del Sector Público</a:t>
            </a:r>
          </a:p>
        </p:txBody>
      </p:sp>
      <p:sp>
        <p:nvSpPr>
          <p:cNvPr id="15" name="Redondear rectángulo de esquina diagonal 14">
            <a:extLst>
              <a:ext uri="{FF2B5EF4-FFF2-40B4-BE49-F238E27FC236}">
                <a16:creationId xmlns:a16="http://schemas.microsoft.com/office/drawing/2014/main" id="{24B198DD-AAD9-F84E-882D-0B2D2E180011}"/>
              </a:ext>
            </a:extLst>
          </p:cNvPr>
          <p:cNvSpPr/>
          <p:nvPr/>
        </p:nvSpPr>
        <p:spPr>
          <a:xfrm>
            <a:off x="3156349" y="5088646"/>
            <a:ext cx="4991645" cy="557493"/>
          </a:xfrm>
          <a:prstGeom prst="round2DiagRect">
            <a:avLst>
              <a:gd name="adj1" fmla="val 42396"/>
              <a:gd name="adj2" fmla="val 0"/>
            </a:avLst>
          </a:prstGeom>
          <a:solidFill>
            <a:srgbClr val="0070C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ángulo 30">
            <a:extLst>
              <a:ext uri="{FF2B5EF4-FFF2-40B4-BE49-F238E27FC236}">
                <a16:creationId xmlns:a16="http://schemas.microsoft.com/office/drawing/2014/main" id="{BC1FF204-EA3C-104D-8669-3BCF55069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256" y="5184527"/>
            <a:ext cx="4757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r>
              <a:rPr lang="es-CL" altLang="es-CL" b="1" dirty="0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Comisión Médica de Reclamos de la Ley N°16.744</a:t>
            </a:r>
          </a:p>
        </p:txBody>
      </p:sp>
      <p:sp>
        <p:nvSpPr>
          <p:cNvPr id="17" name="1 Título">
            <a:extLst>
              <a:ext uri="{FF2B5EF4-FFF2-40B4-BE49-F238E27FC236}">
                <a16:creationId xmlns:a16="http://schemas.microsoft.com/office/drawing/2014/main" id="{EED03DA1-9D12-B148-82B5-2F2612596522}"/>
              </a:ext>
            </a:extLst>
          </p:cNvPr>
          <p:cNvSpPr txBox="1">
            <a:spLocks/>
          </p:cNvSpPr>
          <p:nvPr/>
        </p:nvSpPr>
        <p:spPr bwMode="auto">
          <a:xfrm>
            <a:off x="257888" y="2799399"/>
            <a:ext cx="2291709" cy="137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s-CL" altLang="es-CL" sz="2400" b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A quiénes </a:t>
            </a:r>
          </a:p>
          <a:p>
            <a:pPr algn="r">
              <a:lnSpc>
                <a:spcPct val="100000"/>
              </a:lnSpc>
            </a:pPr>
            <a:r>
              <a:rPr lang="es-CL" altLang="es-CL" sz="2400" b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fiscalizamos</a:t>
            </a:r>
          </a:p>
          <a:p>
            <a:pPr algn="r">
              <a:lnSpc>
                <a:spcPct val="100000"/>
              </a:lnSpc>
            </a:pPr>
            <a:r>
              <a:rPr lang="es-CL" altLang="es-CL" sz="2400" b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Integralmente</a:t>
            </a:r>
          </a:p>
          <a:p>
            <a:pPr algn="r">
              <a:lnSpc>
                <a:spcPct val="100000"/>
              </a:lnSpc>
            </a:pPr>
            <a:endParaRPr lang="es-CL" altLang="es-CL" sz="2400" b="1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501C5E3-13AE-7C4E-B58C-EA05907B83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858" y="1207210"/>
            <a:ext cx="2258011" cy="4401403"/>
          </a:xfrm>
          <a:prstGeom prst="rect">
            <a:avLst/>
          </a:prstGeom>
        </p:spPr>
      </p:pic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9722958D-678A-EE43-BBF0-E3EEEC9FF422}"/>
              </a:ext>
            </a:extLst>
          </p:cNvPr>
          <p:cNvCxnSpPr/>
          <p:nvPr/>
        </p:nvCxnSpPr>
        <p:spPr>
          <a:xfrm>
            <a:off x="1961294" y="1467295"/>
            <a:ext cx="1279794" cy="0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n 13">
            <a:extLst>
              <a:ext uri="{FF2B5EF4-FFF2-40B4-BE49-F238E27FC236}">
                <a16:creationId xmlns:a16="http://schemas.microsoft.com/office/drawing/2014/main" id="{68335FCF-C41D-5348-9EC8-17B4B39D0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5666" y="1337120"/>
            <a:ext cx="2619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Elipse 24">
            <a:extLst>
              <a:ext uri="{FF2B5EF4-FFF2-40B4-BE49-F238E27FC236}">
                <a16:creationId xmlns:a16="http://schemas.microsoft.com/office/drawing/2014/main" id="{137FC333-3878-2341-BA3C-DB28798275FE}"/>
              </a:ext>
            </a:extLst>
          </p:cNvPr>
          <p:cNvSpPr/>
          <p:nvPr/>
        </p:nvSpPr>
        <p:spPr>
          <a:xfrm>
            <a:off x="3207264" y="1401609"/>
            <a:ext cx="113057" cy="113057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EE1BA14C-2A77-DA49-9B14-AC8C81471559}"/>
              </a:ext>
            </a:extLst>
          </p:cNvPr>
          <p:cNvCxnSpPr>
            <a:cxnSpLocks/>
          </p:cNvCxnSpPr>
          <p:nvPr/>
        </p:nvCxnSpPr>
        <p:spPr>
          <a:xfrm>
            <a:off x="2805012" y="2360303"/>
            <a:ext cx="1075973" cy="0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ipse 33">
            <a:extLst>
              <a:ext uri="{FF2B5EF4-FFF2-40B4-BE49-F238E27FC236}">
                <a16:creationId xmlns:a16="http://schemas.microsoft.com/office/drawing/2014/main" id="{98D0E701-5C9D-904B-B7B2-AE6D9B25629E}"/>
              </a:ext>
            </a:extLst>
          </p:cNvPr>
          <p:cNvSpPr/>
          <p:nvPr/>
        </p:nvSpPr>
        <p:spPr>
          <a:xfrm>
            <a:off x="3847161" y="2294617"/>
            <a:ext cx="113057" cy="113057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9" name="Imagen 13">
            <a:extLst>
              <a:ext uri="{FF2B5EF4-FFF2-40B4-BE49-F238E27FC236}">
                <a16:creationId xmlns:a16="http://schemas.microsoft.com/office/drawing/2014/main" id="{E1F9EF4B-F723-E64E-91E1-535A33560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9295" y="2236205"/>
            <a:ext cx="2619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F37266C7-F005-9D47-8FF0-B67A49A9D9A0}"/>
              </a:ext>
            </a:extLst>
          </p:cNvPr>
          <p:cNvCxnSpPr>
            <a:cxnSpLocks/>
          </p:cNvCxnSpPr>
          <p:nvPr/>
        </p:nvCxnSpPr>
        <p:spPr>
          <a:xfrm>
            <a:off x="3087190" y="3353872"/>
            <a:ext cx="1075973" cy="0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ipse 35">
            <a:extLst>
              <a:ext uri="{FF2B5EF4-FFF2-40B4-BE49-F238E27FC236}">
                <a16:creationId xmlns:a16="http://schemas.microsoft.com/office/drawing/2014/main" id="{8345109C-F00D-FC49-94F0-AB87E223EB77}"/>
              </a:ext>
            </a:extLst>
          </p:cNvPr>
          <p:cNvSpPr/>
          <p:nvPr/>
        </p:nvSpPr>
        <p:spPr>
          <a:xfrm>
            <a:off x="4129339" y="3288186"/>
            <a:ext cx="113057" cy="113057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0" name="Imagen 13">
            <a:extLst>
              <a:ext uri="{FF2B5EF4-FFF2-40B4-BE49-F238E27FC236}">
                <a16:creationId xmlns:a16="http://schemas.microsoft.com/office/drawing/2014/main" id="{68CB1D50-289C-5944-BCAC-C04D7E2FD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6744" y="3229477"/>
            <a:ext cx="2619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1BB68958-21AC-244C-B939-B62833551B5F}"/>
              </a:ext>
            </a:extLst>
          </p:cNvPr>
          <p:cNvCxnSpPr>
            <a:cxnSpLocks/>
          </p:cNvCxnSpPr>
          <p:nvPr/>
        </p:nvCxnSpPr>
        <p:spPr>
          <a:xfrm>
            <a:off x="2852270" y="4454143"/>
            <a:ext cx="1075973" cy="0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ipse 37">
            <a:extLst>
              <a:ext uri="{FF2B5EF4-FFF2-40B4-BE49-F238E27FC236}">
                <a16:creationId xmlns:a16="http://schemas.microsoft.com/office/drawing/2014/main" id="{ECE9B86E-461F-5548-9E2D-BFDFDC443104}"/>
              </a:ext>
            </a:extLst>
          </p:cNvPr>
          <p:cNvSpPr/>
          <p:nvPr/>
        </p:nvSpPr>
        <p:spPr>
          <a:xfrm>
            <a:off x="3894419" y="4388457"/>
            <a:ext cx="113057" cy="113057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1" name="Imagen 13">
            <a:extLst>
              <a:ext uri="{FF2B5EF4-FFF2-40B4-BE49-F238E27FC236}">
                <a16:creationId xmlns:a16="http://schemas.microsoft.com/office/drawing/2014/main" id="{9CC90BAF-AE0D-F34C-8430-11D0A09C3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1301" y="4323968"/>
            <a:ext cx="2619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018CED81-6B99-034F-B794-40496101190F}"/>
              </a:ext>
            </a:extLst>
          </p:cNvPr>
          <p:cNvCxnSpPr>
            <a:cxnSpLocks/>
          </p:cNvCxnSpPr>
          <p:nvPr/>
        </p:nvCxnSpPr>
        <p:spPr>
          <a:xfrm>
            <a:off x="1720234" y="5400954"/>
            <a:ext cx="1554678" cy="0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ipse 39">
            <a:extLst>
              <a:ext uri="{FF2B5EF4-FFF2-40B4-BE49-F238E27FC236}">
                <a16:creationId xmlns:a16="http://schemas.microsoft.com/office/drawing/2014/main" id="{75567809-716F-9A45-A350-7BFDA66B1619}"/>
              </a:ext>
            </a:extLst>
          </p:cNvPr>
          <p:cNvSpPr/>
          <p:nvPr/>
        </p:nvSpPr>
        <p:spPr>
          <a:xfrm>
            <a:off x="3241088" y="5335268"/>
            <a:ext cx="113057" cy="113057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2" name="Imagen 13">
            <a:extLst>
              <a:ext uri="{FF2B5EF4-FFF2-40B4-BE49-F238E27FC236}">
                <a16:creationId xmlns:a16="http://schemas.microsoft.com/office/drawing/2014/main" id="{5F4CC30E-0BFB-E34A-8834-B3EBF7A2E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9266" y="5261621"/>
            <a:ext cx="2619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4770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n 56">
            <a:extLst>
              <a:ext uri="{FF2B5EF4-FFF2-40B4-BE49-F238E27FC236}">
                <a16:creationId xmlns:a16="http://schemas.microsoft.com/office/drawing/2014/main" id="{490E8D5F-C132-5347-B58A-BA32F8A767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16BAA51B-2B40-F44C-8420-FDB036731D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68" y="926399"/>
            <a:ext cx="2735728" cy="5332587"/>
          </a:xfrm>
          <a:prstGeom prst="rect">
            <a:avLst/>
          </a:prstGeom>
        </p:spPr>
      </p:pic>
      <p:sp>
        <p:nvSpPr>
          <p:cNvPr id="126" name="Redondear rectángulo de esquina diagonal 125">
            <a:extLst>
              <a:ext uri="{FF2B5EF4-FFF2-40B4-BE49-F238E27FC236}">
                <a16:creationId xmlns:a16="http://schemas.microsoft.com/office/drawing/2014/main" id="{908910A9-420D-9045-8B0F-F98CB2F35E97}"/>
              </a:ext>
            </a:extLst>
          </p:cNvPr>
          <p:cNvSpPr/>
          <p:nvPr/>
        </p:nvSpPr>
        <p:spPr>
          <a:xfrm>
            <a:off x="3008807" y="5243088"/>
            <a:ext cx="4958042" cy="493390"/>
          </a:xfrm>
          <a:prstGeom prst="round2DiagRect">
            <a:avLst>
              <a:gd name="adj1" fmla="val 42396"/>
              <a:gd name="adj2" fmla="val 0"/>
            </a:avLst>
          </a:prstGeom>
          <a:solidFill>
            <a:srgbClr val="C9DE00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2" name="Redondear rectángulo de esquina diagonal 71">
            <a:extLst>
              <a:ext uri="{FF2B5EF4-FFF2-40B4-BE49-F238E27FC236}">
                <a16:creationId xmlns:a16="http://schemas.microsoft.com/office/drawing/2014/main" id="{1ACE2849-D9D5-BE47-855D-5E7B59F53360}"/>
              </a:ext>
            </a:extLst>
          </p:cNvPr>
          <p:cNvSpPr/>
          <p:nvPr/>
        </p:nvSpPr>
        <p:spPr>
          <a:xfrm>
            <a:off x="2562383" y="752721"/>
            <a:ext cx="4958042" cy="493390"/>
          </a:xfrm>
          <a:prstGeom prst="round2DiagRect">
            <a:avLst>
              <a:gd name="adj1" fmla="val 42396"/>
              <a:gd name="adj2" fmla="val 0"/>
            </a:avLst>
          </a:prstGeom>
          <a:solidFill>
            <a:srgbClr val="C9DE00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9" name="Redondear rectángulo de esquina diagonal 118">
            <a:extLst>
              <a:ext uri="{FF2B5EF4-FFF2-40B4-BE49-F238E27FC236}">
                <a16:creationId xmlns:a16="http://schemas.microsoft.com/office/drawing/2014/main" id="{9B15C789-4AD7-4B4A-BF27-10B55D0279B3}"/>
              </a:ext>
            </a:extLst>
          </p:cNvPr>
          <p:cNvSpPr/>
          <p:nvPr/>
        </p:nvSpPr>
        <p:spPr>
          <a:xfrm>
            <a:off x="3058911" y="1349790"/>
            <a:ext cx="4958042" cy="493390"/>
          </a:xfrm>
          <a:prstGeom prst="round2DiagRect">
            <a:avLst>
              <a:gd name="adj1" fmla="val 42396"/>
              <a:gd name="adj2" fmla="val 0"/>
            </a:avLst>
          </a:prstGeom>
          <a:solidFill>
            <a:srgbClr val="C9DE00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0" name="Redondear rectángulo de esquina diagonal 119">
            <a:extLst>
              <a:ext uri="{FF2B5EF4-FFF2-40B4-BE49-F238E27FC236}">
                <a16:creationId xmlns:a16="http://schemas.microsoft.com/office/drawing/2014/main" id="{8A9677D0-F0B3-3849-9BB5-BBB8E0F29350}"/>
              </a:ext>
            </a:extLst>
          </p:cNvPr>
          <p:cNvSpPr/>
          <p:nvPr/>
        </p:nvSpPr>
        <p:spPr>
          <a:xfrm>
            <a:off x="3386272" y="1968618"/>
            <a:ext cx="4958042" cy="493390"/>
          </a:xfrm>
          <a:prstGeom prst="round2DiagRect">
            <a:avLst>
              <a:gd name="adj1" fmla="val 42396"/>
              <a:gd name="adj2" fmla="val 0"/>
            </a:avLst>
          </a:prstGeom>
          <a:solidFill>
            <a:srgbClr val="C9DE00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1" name="Redondear rectángulo de esquina diagonal 120">
            <a:extLst>
              <a:ext uri="{FF2B5EF4-FFF2-40B4-BE49-F238E27FC236}">
                <a16:creationId xmlns:a16="http://schemas.microsoft.com/office/drawing/2014/main" id="{DEE36578-3A2A-EB4B-85C3-309E5CA27353}"/>
              </a:ext>
            </a:extLst>
          </p:cNvPr>
          <p:cNvSpPr/>
          <p:nvPr/>
        </p:nvSpPr>
        <p:spPr>
          <a:xfrm>
            <a:off x="3591266" y="2578211"/>
            <a:ext cx="4958042" cy="493390"/>
          </a:xfrm>
          <a:prstGeom prst="round2DiagRect">
            <a:avLst>
              <a:gd name="adj1" fmla="val 42396"/>
              <a:gd name="adj2" fmla="val 0"/>
            </a:avLst>
          </a:prstGeom>
          <a:solidFill>
            <a:srgbClr val="C9DE00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2" name="Redondear rectángulo de esquina diagonal 121">
            <a:extLst>
              <a:ext uri="{FF2B5EF4-FFF2-40B4-BE49-F238E27FC236}">
                <a16:creationId xmlns:a16="http://schemas.microsoft.com/office/drawing/2014/main" id="{6D013437-7DEF-164C-BBBE-D1618634B0A2}"/>
              </a:ext>
            </a:extLst>
          </p:cNvPr>
          <p:cNvSpPr/>
          <p:nvPr/>
        </p:nvSpPr>
        <p:spPr>
          <a:xfrm>
            <a:off x="3559951" y="3196529"/>
            <a:ext cx="4958042" cy="493390"/>
          </a:xfrm>
          <a:prstGeom prst="round2DiagRect">
            <a:avLst>
              <a:gd name="adj1" fmla="val 42396"/>
              <a:gd name="adj2" fmla="val 0"/>
            </a:avLst>
          </a:prstGeom>
          <a:solidFill>
            <a:srgbClr val="C9DE00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3" name="Redondear rectángulo de esquina diagonal 122">
            <a:extLst>
              <a:ext uri="{FF2B5EF4-FFF2-40B4-BE49-F238E27FC236}">
                <a16:creationId xmlns:a16="http://schemas.microsoft.com/office/drawing/2014/main" id="{497B4C7A-AA92-6642-9672-85CA223449C2}"/>
              </a:ext>
            </a:extLst>
          </p:cNvPr>
          <p:cNvSpPr/>
          <p:nvPr/>
        </p:nvSpPr>
        <p:spPr>
          <a:xfrm>
            <a:off x="3597529" y="3820811"/>
            <a:ext cx="4958042" cy="493390"/>
          </a:xfrm>
          <a:prstGeom prst="round2DiagRect">
            <a:avLst>
              <a:gd name="adj1" fmla="val 42396"/>
              <a:gd name="adj2" fmla="val 0"/>
            </a:avLst>
          </a:prstGeom>
          <a:solidFill>
            <a:srgbClr val="C9DE00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4" name="Redondear rectángulo de esquina diagonal 123">
            <a:extLst>
              <a:ext uri="{FF2B5EF4-FFF2-40B4-BE49-F238E27FC236}">
                <a16:creationId xmlns:a16="http://schemas.microsoft.com/office/drawing/2014/main" id="{D7968FEB-D17F-EC4B-ABA1-2F11AEDDE087}"/>
              </a:ext>
            </a:extLst>
          </p:cNvPr>
          <p:cNvSpPr/>
          <p:nvPr/>
        </p:nvSpPr>
        <p:spPr>
          <a:xfrm>
            <a:off x="3409537" y="4447340"/>
            <a:ext cx="4507311" cy="653232"/>
          </a:xfrm>
          <a:prstGeom prst="round2DiagRect">
            <a:avLst>
              <a:gd name="adj1" fmla="val 42396"/>
              <a:gd name="adj2" fmla="val 0"/>
            </a:avLst>
          </a:prstGeom>
          <a:solidFill>
            <a:srgbClr val="C9DE00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5" name="Redondear rectángulo de esquina diagonal 124">
            <a:extLst>
              <a:ext uri="{FF2B5EF4-FFF2-40B4-BE49-F238E27FC236}">
                <a16:creationId xmlns:a16="http://schemas.microsoft.com/office/drawing/2014/main" id="{7F3BD446-80EB-A941-87A9-0190AD67373D}"/>
              </a:ext>
            </a:extLst>
          </p:cNvPr>
          <p:cNvSpPr/>
          <p:nvPr/>
        </p:nvSpPr>
        <p:spPr>
          <a:xfrm>
            <a:off x="2470189" y="5875653"/>
            <a:ext cx="4958042" cy="493390"/>
          </a:xfrm>
          <a:prstGeom prst="round2DiagRect">
            <a:avLst>
              <a:gd name="adj1" fmla="val 42396"/>
              <a:gd name="adj2" fmla="val 0"/>
            </a:avLst>
          </a:prstGeom>
          <a:solidFill>
            <a:srgbClr val="C9DE00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1 Título">
            <a:extLst>
              <a:ext uri="{FF2B5EF4-FFF2-40B4-BE49-F238E27FC236}">
                <a16:creationId xmlns:a16="http://schemas.microsoft.com/office/drawing/2014/main" id="{501A6FD0-830E-8746-8E0C-1FE71ADB199D}"/>
              </a:ext>
            </a:extLst>
          </p:cNvPr>
          <p:cNvSpPr txBox="1">
            <a:spLocks/>
          </p:cNvSpPr>
          <p:nvPr/>
        </p:nvSpPr>
        <p:spPr bwMode="auto">
          <a:xfrm>
            <a:off x="127679" y="102662"/>
            <a:ext cx="4685019" cy="61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CL" altLang="es-CL" sz="2600" b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¿A quiénes fiscalizamos?</a:t>
            </a:r>
          </a:p>
        </p:txBody>
      </p:sp>
      <p:sp>
        <p:nvSpPr>
          <p:cNvPr id="36" name="Rectángulo 38">
            <a:extLst>
              <a:ext uri="{FF2B5EF4-FFF2-40B4-BE49-F238E27FC236}">
                <a16:creationId xmlns:a16="http://schemas.microsoft.com/office/drawing/2014/main" id="{40A4666B-4433-FB48-87CA-E93ABEAC5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7598" y="3286490"/>
            <a:ext cx="4868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pPr algn="just"/>
            <a:r>
              <a:rPr lang="es-CL" altLang="es-CL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Instituciones de Salud Previsional</a:t>
            </a:r>
          </a:p>
        </p:txBody>
      </p:sp>
      <p:sp>
        <p:nvSpPr>
          <p:cNvPr id="37" name="Rectángulo 39">
            <a:extLst>
              <a:ext uri="{FF2B5EF4-FFF2-40B4-BE49-F238E27FC236}">
                <a16:creationId xmlns:a16="http://schemas.microsoft.com/office/drawing/2014/main" id="{6E4BB38E-FEDE-5B45-A916-773D84C0E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8913" y="2675795"/>
            <a:ext cx="30146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pPr algn="just"/>
            <a:r>
              <a:rPr lang="es-CL" altLang="es-CL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Compañías de Seguros de Vida</a:t>
            </a:r>
          </a:p>
        </p:txBody>
      </p:sp>
      <p:sp>
        <p:nvSpPr>
          <p:cNvPr id="38" name="Rectángulo 40">
            <a:extLst>
              <a:ext uri="{FF2B5EF4-FFF2-40B4-BE49-F238E27FC236}">
                <a16:creationId xmlns:a16="http://schemas.microsoft.com/office/drawing/2014/main" id="{7BF766A3-8A1C-6A49-B6CA-C05F20137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5518" y="869479"/>
            <a:ext cx="4435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pPr algn="just"/>
            <a:r>
              <a:rPr lang="es-CL" altLang="es-CL" b="1" dirty="0">
                <a:solidFill>
                  <a:srgbClr val="000000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Caja de Previsión de la Defensa Nacional</a:t>
            </a:r>
          </a:p>
        </p:txBody>
      </p:sp>
      <p:sp>
        <p:nvSpPr>
          <p:cNvPr id="39" name="Rectángulo 41">
            <a:extLst>
              <a:ext uri="{FF2B5EF4-FFF2-40B4-BE49-F238E27FC236}">
                <a16:creationId xmlns:a16="http://schemas.microsoft.com/office/drawing/2014/main" id="{A003FB84-CAF0-D54B-A9CF-F4BB56E78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7895" y="1466957"/>
            <a:ext cx="4783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pPr algn="just"/>
            <a:r>
              <a:rPr lang="es-ES" altLang="es-CL" b="1" dirty="0">
                <a:solidFill>
                  <a:srgbClr val="000000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Dirección de Previsión de Carabineros de Chile</a:t>
            </a:r>
            <a:endParaRPr lang="es-CL" altLang="es-CL" b="1" dirty="0">
              <a:solidFill>
                <a:srgbClr val="000000"/>
              </a:solidFill>
              <a:latin typeface="Arial Narrow" panose="020B0604020202020204" pitchFamily="34" charset="0"/>
              <a:ea typeface="Helvetica Neue Condensed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40" name="Rectángulo 42">
            <a:extLst>
              <a:ext uri="{FF2B5EF4-FFF2-40B4-BE49-F238E27FC236}">
                <a16:creationId xmlns:a16="http://schemas.microsoft.com/office/drawing/2014/main" id="{8A9B8E27-3829-9F43-9955-88B5F06D2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5971" y="2080888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pPr algn="just"/>
            <a:r>
              <a:rPr lang="es-CL" altLang="es-CL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Servicios de Tesorerías</a:t>
            </a:r>
          </a:p>
        </p:txBody>
      </p:sp>
      <p:sp>
        <p:nvSpPr>
          <p:cNvPr id="41" name="Rectángulo 43">
            <a:extLst>
              <a:ext uri="{FF2B5EF4-FFF2-40B4-BE49-F238E27FC236}">
                <a16:creationId xmlns:a16="http://schemas.microsoft.com/office/drawing/2014/main" id="{07D908FB-62B5-6E4F-86B8-3AABAB680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5176" y="3936579"/>
            <a:ext cx="4757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pPr algn="just"/>
            <a:r>
              <a:rPr lang="es-CL" altLang="es-CL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COMPIN</a:t>
            </a:r>
          </a:p>
        </p:txBody>
      </p:sp>
      <p:sp>
        <p:nvSpPr>
          <p:cNvPr id="56" name="Rectángulo 58">
            <a:extLst>
              <a:ext uri="{FF2B5EF4-FFF2-40B4-BE49-F238E27FC236}">
                <a16:creationId xmlns:a16="http://schemas.microsoft.com/office/drawing/2014/main" id="{8A905F7D-9E4F-994F-95FC-62ED25D7A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4906" y="4503176"/>
            <a:ext cx="34617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pPr algn="just"/>
            <a:r>
              <a:rPr lang="es-CL" altLang="es-CL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Empresas con administración delegada de la </a:t>
            </a:r>
          </a:p>
          <a:p>
            <a:pPr algn="just"/>
            <a:r>
              <a:rPr lang="es-CL" altLang="es-CL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Ley Nº16.744</a:t>
            </a:r>
          </a:p>
        </p:txBody>
      </p:sp>
      <p:sp>
        <p:nvSpPr>
          <p:cNvPr id="68" name="1 Título">
            <a:extLst>
              <a:ext uri="{FF2B5EF4-FFF2-40B4-BE49-F238E27FC236}">
                <a16:creationId xmlns:a16="http://schemas.microsoft.com/office/drawing/2014/main" id="{65D6AA80-7C39-0644-A394-69D726F7A741}"/>
              </a:ext>
            </a:extLst>
          </p:cNvPr>
          <p:cNvSpPr txBox="1">
            <a:spLocks/>
          </p:cNvSpPr>
          <p:nvPr/>
        </p:nvSpPr>
        <p:spPr bwMode="auto">
          <a:xfrm>
            <a:off x="257557" y="3082006"/>
            <a:ext cx="2291709" cy="137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s-CL" altLang="es-CL" sz="2400" b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Fiscalización en materias</a:t>
            </a:r>
          </a:p>
          <a:p>
            <a:pPr algn="r">
              <a:lnSpc>
                <a:spcPct val="100000"/>
              </a:lnSpc>
            </a:pPr>
            <a:r>
              <a:rPr lang="es-CL" altLang="es-CL" sz="2400" b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específicas</a:t>
            </a:r>
          </a:p>
        </p:txBody>
      </p:sp>
      <p:sp>
        <p:nvSpPr>
          <p:cNvPr id="60" name="Rectángulo 64">
            <a:extLst>
              <a:ext uri="{FF2B5EF4-FFF2-40B4-BE49-F238E27FC236}">
                <a16:creationId xmlns:a16="http://schemas.microsoft.com/office/drawing/2014/main" id="{4BB93DB0-CA96-DA47-B13F-F1058206E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6454" y="5366590"/>
            <a:ext cx="4759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r>
              <a:rPr lang="es-CL" altLang="es-CL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Servicios Públicos descentralizados</a:t>
            </a:r>
          </a:p>
        </p:txBody>
      </p:sp>
      <p:sp>
        <p:nvSpPr>
          <p:cNvPr id="58" name="Rectángulo 62">
            <a:extLst>
              <a:ext uri="{FF2B5EF4-FFF2-40B4-BE49-F238E27FC236}">
                <a16:creationId xmlns:a16="http://schemas.microsoft.com/office/drawing/2014/main" id="{8BE83352-3CCA-9A48-BB24-A63052186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836" y="6002496"/>
            <a:ext cx="4759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pPr algn="just"/>
            <a:r>
              <a:rPr lang="es-CL" altLang="es-CL" b="1" dirty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Municipalidades</a:t>
            </a:r>
          </a:p>
        </p:txBody>
      </p:sp>
      <p:pic>
        <p:nvPicPr>
          <p:cNvPr id="104" name="Imagen 13">
            <a:extLst>
              <a:ext uri="{FF2B5EF4-FFF2-40B4-BE49-F238E27FC236}">
                <a16:creationId xmlns:a16="http://schemas.microsoft.com/office/drawing/2014/main" id="{D65DF4C4-D277-B54A-BB41-800C6A749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0565" y="5992173"/>
            <a:ext cx="2619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A2617B58-AAF2-3B43-9253-68C9D86E836C}"/>
              </a:ext>
            </a:extLst>
          </p:cNvPr>
          <p:cNvCxnSpPr>
            <a:cxnSpLocks/>
            <a:stCxn id="77" idx="1"/>
          </p:cNvCxnSpPr>
          <p:nvPr/>
        </p:nvCxnSpPr>
        <p:spPr>
          <a:xfrm flipV="1">
            <a:off x="1067471" y="1039393"/>
            <a:ext cx="1629951" cy="15030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ipse 43">
            <a:extLst>
              <a:ext uri="{FF2B5EF4-FFF2-40B4-BE49-F238E27FC236}">
                <a16:creationId xmlns:a16="http://schemas.microsoft.com/office/drawing/2014/main" id="{F3E5DD19-4909-B741-847A-3AE8983FE57D}"/>
              </a:ext>
            </a:extLst>
          </p:cNvPr>
          <p:cNvSpPr/>
          <p:nvPr/>
        </p:nvSpPr>
        <p:spPr>
          <a:xfrm>
            <a:off x="2663598" y="973707"/>
            <a:ext cx="113057" cy="113057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9A18C3BC-B55B-C942-8656-8279E7819290}"/>
              </a:ext>
            </a:extLst>
          </p:cNvPr>
          <p:cNvCxnSpPr>
            <a:cxnSpLocks/>
          </p:cNvCxnSpPr>
          <p:nvPr/>
        </p:nvCxnSpPr>
        <p:spPr>
          <a:xfrm>
            <a:off x="2266080" y="1631661"/>
            <a:ext cx="932382" cy="0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ipse 45">
            <a:extLst>
              <a:ext uri="{FF2B5EF4-FFF2-40B4-BE49-F238E27FC236}">
                <a16:creationId xmlns:a16="http://schemas.microsoft.com/office/drawing/2014/main" id="{6C4788E3-FD74-8F40-B01D-F41A6B8BBFC8}"/>
              </a:ext>
            </a:extLst>
          </p:cNvPr>
          <p:cNvSpPr/>
          <p:nvPr/>
        </p:nvSpPr>
        <p:spPr>
          <a:xfrm>
            <a:off x="3164638" y="1565975"/>
            <a:ext cx="113057" cy="113057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47" name="Conector recto 46">
            <a:extLst>
              <a:ext uri="{FF2B5EF4-FFF2-40B4-BE49-F238E27FC236}">
                <a16:creationId xmlns:a16="http://schemas.microsoft.com/office/drawing/2014/main" id="{77D68597-62E9-2E43-B418-237C4247F7FB}"/>
              </a:ext>
            </a:extLst>
          </p:cNvPr>
          <p:cNvCxnSpPr>
            <a:cxnSpLocks/>
            <a:stCxn id="79" idx="1"/>
          </p:cNvCxnSpPr>
          <p:nvPr/>
        </p:nvCxnSpPr>
        <p:spPr>
          <a:xfrm>
            <a:off x="2663598" y="2231352"/>
            <a:ext cx="854277" cy="0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ipse 47">
            <a:extLst>
              <a:ext uri="{FF2B5EF4-FFF2-40B4-BE49-F238E27FC236}">
                <a16:creationId xmlns:a16="http://schemas.microsoft.com/office/drawing/2014/main" id="{74F39E5E-A5EB-1947-9C2C-CBAFB5177473}"/>
              </a:ext>
            </a:extLst>
          </p:cNvPr>
          <p:cNvSpPr/>
          <p:nvPr/>
        </p:nvSpPr>
        <p:spPr>
          <a:xfrm>
            <a:off x="3484051" y="2165665"/>
            <a:ext cx="113057" cy="113057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49" name="Conector recto 48">
            <a:extLst>
              <a:ext uri="{FF2B5EF4-FFF2-40B4-BE49-F238E27FC236}">
                <a16:creationId xmlns:a16="http://schemas.microsoft.com/office/drawing/2014/main" id="{ED674BA4-3A9B-854C-BADF-081CF3DE3334}"/>
              </a:ext>
            </a:extLst>
          </p:cNvPr>
          <p:cNvCxnSpPr>
            <a:cxnSpLocks/>
          </p:cNvCxnSpPr>
          <p:nvPr/>
        </p:nvCxnSpPr>
        <p:spPr>
          <a:xfrm flipV="1">
            <a:off x="3058911" y="2849328"/>
            <a:ext cx="669650" cy="7223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Elipse 49">
            <a:extLst>
              <a:ext uri="{FF2B5EF4-FFF2-40B4-BE49-F238E27FC236}">
                <a16:creationId xmlns:a16="http://schemas.microsoft.com/office/drawing/2014/main" id="{FC0E49EB-11E3-4C49-9CEB-8F214E1BBBEA}"/>
              </a:ext>
            </a:extLst>
          </p:cNvPr>
          <p:cNvSpPr/>
          <p:nvPr/>
        </p:nvSpPr>
        <p:spPr>
          <a:xfrm>
            <a:off x="3694737" y="2783642"/>
            <a:ext cx="113057" cy="113057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B2F491FA-C675-BD45-9061-76E856320180}"/>
              </a:ext>
            </a:extLst>
          </p:cNvPr>
          <p:cNvCxnSpPr>
            <a:cxnSpLocks/>
          </p:cNvCxnSpPr>
          <p:nvPr/>
        </p:nvCxnSpPr>
        <p:spPr>
          <a:xfrm>
            <a:off x="3164638" y="3467305"/>
            <a:ext cx="532608" cy="0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ipse 51">
            <a:extLst>
              <a:ext uri="{FF2B5EF4-FFF2-40B4-BE49-F238E27FC236}">
                <a16:creationId xmlns:a16="http://schemas.microsoft.com/office/drawing/2014/main" id="{729A2A92-79A6-D240-B31F-3E4CEBC4BFAA}"/>
              </a:ext>
            </a:extLst>
          </p:cNvPr>
          <p:cNvSpPr/>
          <p:nvPr/>
        </p:nvSpPr>
        <p:spPr>
          <a:xfrm>
            <a:off x="3663422" y="3401619"/>
            <a:ext cx="113057" cy="113057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399B8430-9BEB-4445-B900-E904F1E52803}"/>
              </a:ext>
            </a:extLst>
          </p:cNvPr>
          <p:cNvCxnSpPr>
            <a:cxnSpLocks/>
          </p:cNvCxnSpPr>
          <p:nvPr/>
        </p:nvCxnSpPr>
        <p:spPr>
          <a:xfrm>
            <a:off x="3146102" y="4085282"/>
            <a:ext cx="588722" cy="0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ipse 53">
            <a:extLst>
              <a:ext uri="{FF2B5EF4-FFF2-40B4-BE49-F238E27FC236}">
                <a16:creationId xmlns:a16="http://schemas.microsoft.com/office/drawing/2014/main" id="{70FD5947-5D93-6D4A-BB5B-BDE5C6DF4B89}"/>
              </a:ext>
            </a:extLst>
          </p:cNvPr>
          <p:cNvSpPr/>
          <p:nvPr/>
        </p:nvSpPr>
        <p:spPr>
          <a:xfrm>
            <a:off x="3701000" y="4019596"/>
            <a:ext cx="113057" cy="113057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59" name="Conector recto 58">
            <a:extLst>
              <a:ext uri="{FF2B5EF4-FFF2-40B4-BE49-F238E27FC236}">
                <a16:creationId xmlns:a16="http://schemas.microsoft.com/office/drawing/2014/main" id="{1B506F6C-DB1F-3444-BC07-DFC0E260D484}"/>
              </a:ext>
            </a:extLst>
          </p:cNvPr>
          <p:cNvCxnSpPr>
            <a:cxnSpLocks/>
          </p:cNvCxnSpPr>
          <p:nvPr/>
        </p:nvCxnSpPr>
        <p:spPr>
          <a:xfrm>
            <a:off x="2323578" y="5501589"/>
            <a:ext cx="822524" cy="0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Elipse 60">
            <a:extLst>
              <a:ext uri="{FF2B5EF4-FFF2-40B4-BE49-F238E27FC236}">
                <a16:creationId xmlns:a16="http://schemas.microsoft.com/office/drawing/2014/main" id="{526A9A4C-C460-EE49-B45B-23485FB2F8A3}"/>
              </a:ext>
            </a:extLst>
          </p:cNvPr>
          <p:cNvSpPr/>
          <p:nvPr/>
        </p:nvSpPr>
        <p:spPr>
          <a:xfrm>
            <a:off x="3112278" y="5435903"/>
            <a:ext cx="113057" cy="113057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62" name="Conector recto 61">
            <a:extLst>
              <a:ext uri="{FF2B5EF4-FFF2-40B4-BE49-F238E27FC236}">
                <a16:creationId xmlns:a16="http://schemas.microsoft.com/office/drawing/2014/main" id="{4045E93B-1667-4640-BE73-DA2E292549A4}"/>
              </a:ext>
            </a:extLst>
          </p:cNvPr>
          <p:cNvCxnSpPr/>
          <p:nvPr/>
        </p:nvCxnSpPr>
        <p:spPr>
          <a:xfrm>
            <a:off x="1337291" y="6141964"/>
            <a:ext cx="1279794" cy="0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ipse 62">
            <a:extLst>
              <a:ext uri="{FF2B5EF4-FFF2-40B4-BE49-F238E27FC236}">
                <a16:creationId xmlns:a16="http://schemas.microsoft.com/office/drawing/2014/main" id="{5CE0EE62-CFEF-E346-B1C4-6A8939DCBF9D}"/>
              </a:ext>
            </a:extLst>
          </p:cNvPr>
          <p:cNvSpPr/>
          <p:nvPr/>
        </p:nvSpPr>
        <p:spPr>
          <a:xfrm>
            <a:off x="2583261" y="6076278"/>
            <a:ext cx="113057" cy="113057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7" name="Imagen 13">
            <a:extLst>
              <a:ext uri="{FF2B5EF4-FFF2-40B4-BE49-F238E27FC236}">
                <a16:creationId xmlns:a16="http://schemas.microsoft.com/office/drawing/2014/main" id="{85F71DBE-D48F-C841-B155-7E1DC9688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7471" y="924248"/>
            <a:ext cx="2619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Imagen 13">
            <a:extLst>
              <a:ext uri="{FF2B5EF4-FFF2-40B4-BE49-F238E27FC236}">
                <a16:creationId xmlns:a16="http://schemas.microsoft.com/office/drawing/2014/main" id="{8DF8F8D6-31EA-1345-94AA-572BAFE5E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0701" y="1488732"/>
            <a:ext cx="2619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Imagen 13">
            <a:extLst>
              <a:ext uri="{FF2B5EF4-FFF2-40B4-BE49-F238E27FC236}">
                <a16:creationId xmlns:a16="http://schemas.microsoft.com/office/drawing/2014/main" id="{90A321F1-48CA-C940-B830-3E05DFBBC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598" y="2101177"/>
            <a:ext cx="2619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Imagen 13">
            <a:extLst>
              <a:ext uri="{FF2B5EF4-FFF2-40B4-BE49-F238E27FC236}">
                <a16:creationId xmlns:a16="http://schemas.microsoft.com/office/drawing/2014/main" id="{814DD9FF-5F07-B349-9EC2-3F5B8275C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0418" y="2726376"/>
            <a:ext cx="2619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Imagen 13">
            <a:extLst>
              <a:ext uri="{FF2B5EF4-FFF2-40B4-BE49-F238E27FC236}">
                <a16:creationId xmlns:a16="http://schemas.microsoft.com/office/drawing/2014/main" id="{A81754A1-222D-F34E-BABF-DCF6AB597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4876" y="3332342"/>
            <a:ext cx="2619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Imagen 13">
            <a:extLst>
              <a:ext uri="{FF2B5EF4-FFF2-40B4-BE49-F238E27FC236}">
                <a16:creationId xmlns:a16="http://schemas.microsoft.com/office/drawing/2014/main" id="{FDBEB4ED-B071-B74E-BAC0-3538646E8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5123" y="3947960"/>
            <a:ext cx="2619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Imagen 13">
            <a:extLst>
              <a:ext uri="{FF2B5EF4-FFF2-40B4-BE49-F238E27FC236}">
                <a16:creationId xmlns:a16="http://schemas.microsoft.com/office/drawing/2014/main" id="{DA067309-7258-8842-A5E4-81AE7D64F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8252" y="5366590"/>
            <a:ext cx="2619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4" name="Conector recto 63">
            <a:extLst>
              <a:ext uri="{FF2B5EF4-FFF2-40B4-BE49-F238E27FC236}">
                <a16:creationId xmlns:a16="http://schemas.microsoft.com/office/drawing/2014/main" id="{3D540C77-DDDE-4E49-9B36-A8DC16AE568A}"/>
              </a:ext>
            </a:extLst>
          </p:cNvPr>
          <p:cNvCxnSpPr>
            <a:cxnSpLocks/>
          </p:cNvCxnSpPr>
          <p:nvPr/>
        </p:nvCxnSpPr>
        <p:spPr>
          <a:xfrm>
            <a:off x="2857836" y="4806791"/>
            <a:ext cx="688038" cy="0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lipse 64">
            <a:extLst>
              <a:ext uri="{FF2B5EF4-FFF2-40B4-BE49-F238E27FC236}">
                <a16:creationId xmlns:a16="http://schemas.microsoft.com/office/drawing/2014/main" id="{07453EFF-A5B6-BB42-96F8-413EFB98A6C1}"/>
              </a:ext>
            </a:extLst>
          </p:cNvPr>
          <p:cNvSpPr/>
          <p:nvPr/>
        </p:nvSpPr>
        <p:spPr>
          <a:xfrm>
            <a:off x="3512050" y="4741105"/>
            <a:ext cx="113057" cy="113057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3" name="Imagen 13">
            <a:extLst>
              <a:ext uri="{FF2B5EF4-FFF2-40B4-BE49-F238E27FC236}">
                <a16:creationId xmlns:a16="http://schemas.microsoft.com/office/drawing/2014/main" id="{B18F52A5-FFB2-0D46-B334-574BD8FFD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7009" y="4668667"/>
            <a:ext cx="2619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7651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8C2D840F-BEB4-FF4B-9682-925B1A8526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52127C2-C5E7-9F43-9AF9-EF7ACF1E51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761" y="1152004"/>
            <a:ext cx="8896610" cy="4323196"/>
          </a:xfrm>
          <a:prstGeom prst="rect">
            <a:avLst/>
          </a:prstGeom>
        </p:spPr>
      </p:pic>
      <p:sp>
        <p:nvSpPr>
          <p:cNvPr id="42" name="1 Título">
            <a:extLst>
              <a:ext uri="{FF2B5EF4-FFF2-40B4-BE49-F238E27FC236}">
                <a16:creationId xmlns:a16="http://schemas.microsoft.com/office/drawing/2014/main" id="{4778F8FF-7ADA-EB4D-B90B-76560C77AACC}"/>
              </a:ext>
            </a:extLst>
          </p:cNvPr>
          <p:cNvSpPr txBox="1">
            <a:spLocks/>
          </p:cNvSpPr>
          <p:nvPr/>
        </p:nvSpPr>
        <p:spPr bwMode="auto">
          <a:xfrm>
            <a:off x="172761" y="94837"/>
            <a:ext cx="4685019" cy="61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CL" altLang="es-CL" sz="2600" b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Presupuesto</a:t>
            </a:r>
          </a:p>
        </p:txBody>
      </p:sp>
      <p:sp>
        <p:nvSpPr>
          <p:cNvPr id="44" name="1 Título">
            <a:extLst>
              <a:ext uri="{FF2B5EF4-FFF2-40B4-BE49-F238E27FC236}">
                <a16:creationId xmlns:a16="http://schemas.microsoft.com/office/drawing/2014/main" id="{BBE79643-48D0-1447-A096-618C7448ACDC}"/>
              </a:ext>
            </a:extLst>
          </p:cNvPr>
          <p:cNvSpPr txBox="1">
            <a:spLocks/>
          </p:cNvSpPr>
          <p:nvPr/>
        </p:nvSpPr>
        <p:spPr bwMode="auto">
          <a:xfrm>
            <a:off x="4474661" y="1430402"/>
            <a:ext cx="1959168" cy="49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CL" altLang="es-CL" sz="3200" b="1" dirty="0">
                <a:solidFill>
                  <a:schemeClr val="bg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45" name="1 Título">
            <a:extLst>
              <a:ext uri="{FF2B5EF4-FFF2-40B4-BE49-F238E27FC236}">
                <a16:creationId xmlns:a16="http://schemas.microsoft.com/office/drawing/2014/main" id="{CD57B132-18F2-614C-B9A6-3EF3562D7A1B}"/>
              </a:ext>
            </a:extLst>
          </p:cNvPr>
          <p:cNvSpPr txBox="1">
            <a:spLocks/>
          </p:cNvSpPr>
          <p:nvPr/>
        </p:nvSpPr>
        <p:spPr bwMode="auto">
          <a:xfrm>
            <a:off x="2314147" y="1467853"/>
            <a:ext cx="1759333" cy="49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CL" altLang="es-CL" sz="2800" b="1" dirty="0">
                <a:solidFill>
                  <a:schemeClr val="bg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46" name="1 Título">
            <a:extLst>
              <a:ext uri="{FF2B5EF4-FFF2-40B4-BE49-F238E27FC236}">
                <a16:creationId xmlns:a16="http://schemas.microsoft.com/office/drawing/2014/main" id="{8D8FE94A-1DB8-3F41-AF52-D3E95212CD8F}"/>
              </a:ext>
            </a:extLst>
          </p:cNvPr>
          <p:cNvSpPr txBox="1">
            <a:spLocks/>
          </p:cNvSpPr>
          <p:nvPr/>
        </p:nvSpPr>
        <p:spPr bwMode="auto">
          <a:xfrm>
            <a:off x="364961" y="1452854"/>
            <a:ext cx="1472536" cy="56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CL" altLang="es-CL" sz="2800" b="1" dirty="0">
                <a:solidFill>
                  <a:schemeClr val="bg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48" name="1 Título">
            <a:extLst>
              <a:ext uri="{FF2B5EF4-FFF2-40B4-BE49-F238E27FC236}">
                <a16:creationId xmlns:a16="http://schemas.microsoft.com/office/drawing/2014/main" id="{DC15DCB9-ED3E-9047-BEE4-89FD44866F65}"/>
              </a:ext>
            </a:extLst>
          </p:cNvPr>
          <p:cNvSpPr txBox="1">
            <a:spLocks/>
          </p:cNvSpPr>
          <p:nvPr/>
        </p:nvSpPr>
        <p:spPr bwMode="auto">
          <a:xfrm>
            <a:off x="4711967" y="2322210"/>
            <a:ext cx="1637849" cy="49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CL" altLang="es-CL" sz="3200" b="1" dirty="0">
                <a:solidFill>
                  <a:schemeClr val="bg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14.484</a:t>
            </a:r>
          </a:p>
        </p:txBody>
      </p:sp>
      <p:sp>
        <p:nvSpPr>
          <p:cNvPr id="49" name="1 Título">
            <a:extLst>
              <a:ext uri="{FF2B5EF4-FFF2-40B4-BE49-F238E27FC236}">
                <a16:creationId xmlns:a16="http://schemas.microsoft.com/office/drawing/2014/main" id="{3EBC297F-1223-2B45-860B-78ABB6D56407}"/>
              </a:ext>
            </a:extLst>
          </p:cNvPr>
          <p:cNvSpPr txBox="1">
            <a:spLocks/>
          </p:cNvSpPr>
          <p:nvPr/>
        </p:nvSpPr>
        <p:spPr bwMode="auto">
          <a:xfrm>
            <a:off x="2427775" y="2322051"/>
            <a:ext cx="1532075" cy="49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CL" altLang="es-CL" sz="2800" b="1" dirty="0">
                <a:solidFill>
                  <a:schemeClr val="bg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14.286</a:t>
            </a:r>
          </a:p>
        </p:txBody>
      </p:sp>
      <p:sp>
        <p:nvSpPr>
          <p:cNvPr id="50" name="1 Título">
            <a:extLst>
              <a:ext uri="{FF2B5EF4-FFF2-40B4-BE49-F238E27FC236}">
                <a16:creationId xmlns:a16="http://schemas.microsoft.com/office/drawing/2014/main" id="{23B1CB59-3917-144C-B5A0-C1AE29126D59}"/>
              </a:ext>
            </a:extLst>
          </p:cNvPr>
          <p:cNvSpPr txBox="1">
            <a:spLocks/>
          </p:cNvSpPr>
          <p:nvPr/>
        </p:nvSpPr>
        <p:spPr bwMode="auto">
          <a:xfrm>
            <a:off x="410887" y="2322051"/>
            <a:ext cx="1451450" cy="49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CL" altLang="es-CL" sz="2800" b="1" dirty="0">
                <a:solidFill>
                  <a:schemeClr val="bg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12.041</a:t>
            </a:r>
          </a:p>
        </p:txBody>
      </p:sp>
      <p:sp>
        <p:nvSpPr>
          <p:cNvPr id="57" name="Redondear rectángulo de esquina diagonal 56">
            <a:extLst>
              <a:ext uri="{FF2B5EF4-FFF2-40B4-BE49-F238E27FC236}">
                <a16:creationId xmlns:a16="http://schemas.microsoft.com/office/drawing/2014/main" id="{A6E3BCB6-E79B-0442-A8EC-FCBCFF9876A6}"/>
              </a:ext>
            </a:extLst>
          </p:cNvPr>
          <p:cNvSpPr/>
          <p:nvPr/>
        </p:nvSpPr>
        <p:spPr>
          <a:xfrm>
            <a:off x="5076498" y="5531604"/>
            <a:ext cx="2681614" cy="651018"/>
          </a:xfrm>
          <a:prstGeom prst="round2DiagRect">
            <a:avLst>
              <a:gd name="adj1" fmla="val 42396"/>
              <a:gd name="adj2" fmla="val 0"/>
            </a:avLst>
          </a:prstGeom>
          <a:solidFill>
            <a:srgbClr val="0070C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61" name="1 Título">
            <a:extLst>
              <a:ext uri="{FF2B5EF4-FFF2-40B4-BE49-F238E27FC236}">
                <a16:creationId xmlns:a16="http://schemas.microsoft.com/office/drawing/2014/main" id="{374A6616-555B-8D4E-8F28-7B7A4CA69AD5}"/>
              </a:ext>
            </a:extLst>
          </p:cNvPr>
          <p:cNvSpPr txBox="1">
            <a:spLocks/>
          </p:cNvSpPr>
          <p:nvPr/>
        </p:nvSpPr>
        <p:spPr bwMode="auto">
          <a:xfrm>
            <a:off x="5346870" y="5626838"/>
            <a:ext cx="2140869" cy="49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CL" altLang="es-CL" sz="2400" b="1" dirty="0">
                <a:solidFill>
                  <a:schemeClr val="bg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MM$ 877.086</a:t>
            </a:r>
          </a:p>
        </p:txBody>
      </p:sp>
      <p:sp>
        <p:nvSpPr>
          <p:cNvPr id="62" name="Pentágono 61">
            <a:extLst>
              <a:ext uri="{FF2B5EF4-FFF2-40B4-BE49-F238E27FC236}">
                <a16:creationId xmlns:a16="http://schemas.microsoft.com/office/drawing/2014/main" id="{600DA0F2-B3F2-AC47-8C4B-6B35B80251DC}"/>
              </a:ext>
            </a:extLst>
          </p:cNvPr>
          <p:cNvSpPr/>
          <p:nvPr/>
        </p:nvSpPr>
        <p:spPr>
          <a:xfrm>
            <a:off x="1008681" y="5417905"/>
            <a:ext cx="4296418" cy="911313"/>
          </a:xfrm>
          <a:prstGeom prst="homePlate">
            <a:avLst>
              <a:gd name="adj" fmla="val 6124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 </a:t>
            </a:r>
          </a:p>
        </p:txBody>
      </p:sp>
      <p:sp>
        <p:nvSpPr>
          <p:cNvPr id="59" name="1 Título">
            <a:extLst>
              <a:ext uri="{FF2B5EF4-FFF2-40B4-BE49-F238E27FC236}">
                <a16:creationId xmlns:a16="http://schemas.microsoft.com/office/drawing/2014/main" id="{F9B5DF99-D343-9A4C-80BB-B3E9553B731F}"/>
              </a:ext>
            </a:extLst>
          </p:cNvPr>
          <p:cNvSpPr txBox="1">
            <a:spLocks/>
          </p:cNvSpPr>
          <p:nvPr/>
        </p:nvSpPr>
        <p:spPr bwMode="auto">
          <a:xfrm>
            <a:off x="1008680" y="5541021"/>
            <a:ext cx="3881880" cy="61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s-CL" altLang="es-CL" sz="1800" b="1" dirty="0">
                <a:solidFill>
                  <a:schemeClr val="bg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Presupuesto que administra 2019</a:t>
            </a:r>
          </a:p>
          <a:p>
            <a:pPr algn="r">
              <a:lnSpc>
                <a:spcPct val="100000"/>
              </a:lnSpc>
            </a:pPr>
            <a:r>
              <a:rPr lang="es-CL" altLang="es-CL" sz="1800" b="1" dirty="0">
                <a:solidFill>
                  <a:schemeClr val="bg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(Fondos Nacionales)</a:t>
            </a:r>
          </a:p>
        </p:txBody>
      </p:sp>
      <p:sp>
        <p:nvSpPr>
          <p:cNvPr id="19" name="1 Título">
            <a:extLst>
              <a:ext uri="{FF2B5EF4-FFF2-40B4-BE49-F238E27FC236}">
                <a16:creationId xmlns:a16="http://schemas.microsoft.com/office/drawing/2014/main" id="{8D07313A-C5C9-0047-BA22-424A43B066E0}"/>
              </a:ext>
            </a:extLst>
          </p:cNvPr>
          <p:cNvSpPr txBox="1">
            <a:spLocks/>
          </p:cNvSpPr>
          <p:nvPr/>
        </p:nvSpPr>
        <p:spPr bwMode="auto">
          <a:xfrm>
            <a:off x="6835010" y="1430402"/>
            <a:ext cx="1959168" cy="49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CL" altLang="es-CL" sz="3200" b="1" dirty="0">
                <a:solidFill>
                  <a:schemeClr val="bg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20" name="1 Título">
            <a:extLst>
              <a:ext uri="{FF2B5EF4-FFF2-40B4-BE49-F238E27FC236}">
                <a16:creationId xmlns:a16="http://schemas.microsoft.com/office/drawing/2014/main" id="{92D0FE24-0268-BF4B-92A4-F86D3107FAAC}"/>
              </a:ext>
            </a:extLst>
          </p:cNvPr>
          <p:cNvSpPr txBox="1">
            <a:spLocks/>
          </p:cNvSpPr>
          <p:nvPr/>
        </p:nvSpPr>
        <p:spPr bwMode="auto">
          <a:xfrm>
            <a:off x="7083452" y="2366910"/>
            <a:ext cx="1637849" cy="49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CL" altLang="es-CL" sz="3200" b="1" dirty="0">
                <a:solidFill>
                  <a:schemeClr val="bg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14.045</a:t>
            </a:r>
          </a:p>
        </p:txBody>
      </p:sp>
    </p:spTree>
    <p:extLst>
      <p:ext uri="{BB962C8B-B14F-4D97-AF65-F5344CB8AC3E}">
        <p14:creationId xmlns:p14="http://schemas.microsoft.com/office/powerpoint/2010/main" val="2414142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303398E3-F73D-2444-9D93-4459BDECD5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4665"/>
            <a:ext cx="9144000" cy="5433774"/>
          </a:xfrm>
          <a:prstGeom prst="rect">
            <a:avLst/>
          </a:prstGeom>
        </p:spPr>
      </p:pic>
      <p:sp>
        <p:nvSpPr>
          <p:cNvPr id="42" name="1 Título">
            <a:extLst>
              <a:ext uri="{FF2B5EF4-FFF2-40B4-BE49-F238E27FC236}">
                <a16:creationId xmlns:a16="http://schemas.microsoft.com/office/drawing/2014/main" id="{4778F8FF-7ADA-EB4D-B90B-76560C77AACC}"/>
              </a:ext>
            </a:extLst>
          </p:cNvPr>
          <p:cNvSpPr txBox="1">
            <a:spLocks/>
          </p:cNvSpPr>
          <p:nvPr/>
        </p:nvSpPr>
        <p:spPr bwMode="auto">
          <a:xfrm>
            <a:off x="4572000" y="282686"/>
            <a:ext cx="4354912" cy="61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s-CL" altLang="es-CL" sz="4400" b="1" dirty="0">
                <a:solidFill>
                  <a:srgbClr val="002060"/>
                </a:solidFill>
                <a:effectLst>
                  <a:reflection blurRad="6350" stA="28000" endPos="50000" dist="29997" dir="5400000" sy="-100000" algn="bl" rotWithShape="0"/>
                </a:effectLst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Gestión 2018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ADC37EA-AEF9-C949-9D85-F6506B7106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1788" y="6439136"/>
            <a:ext cx="2373027" cy="27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556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5336</TotalTime>
  <Words>1124</Words>
  <Application>Microsoft Macintosh PowerPoint</Application>
  <PresentationFormat>Presentación en pantalla (4:3)</PresentationFormat>
  <Paragraphs>420</Paragraphs>
  <Slides>46</Slides>
  <Notes>45</Notes>
  <HiddenSlides>0</HiddenSlides>
  <MMClips>2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54" baseType="lpstr">
      <vt:lpstr>ヒラギノ角ゴ Pro W3</vt:lpstr>
      <vt:lpstr>Arial</vt:lpstr>
      <vt:lpstr>Arial Black</vt:lpstr>
      <vt:lpstr>Arial Narrow</vt:lpstr>
      <vt:lpstr>Calibri</vt:lpstr>
      <vt:lpstr>Calibri Light</vt:lpstr>
      <vt:lpstr>Helvetica Neue Condensed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Fortalecimiento interno</vt:lpstr>
      <vt:lpstr>Presentación de PowerPoint</vt:lpstr>
      <vt:lpstr>Presentación de PowerPoint</vt:lpstr>
      <vt:lpstr>Desafío principal: Consolidar PAE</vt:lpstr>
      <vt:lpstr>Otros Desafíos Operacionales</vt:lpstr>
      <vt:lpstr>Presentación de PowerPoint</vt:lpstr>
      <vt:lpstr>Desafíos Normativos Seguridad y Salud en Trabajo</vt:lpstr>
      <vt:lpstr>Desafíos Industria de CCAF</vt:lpstr>
      <vt:lpstr>Otras normas que debemos atender</vt:lpstr>
      <vt:lpstr>Desafíos internos</vt:lpstr>
      <vt:lpstr>Presentación de PowerPoint</vt:lpstr>
      <vt:lpstr>Muchas Gracias</vt:lpstr>
    </vt:vector>
  </TitlesOfParts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SUSESO SUSESO</dc:creator>
  <cp:lastModifiedBy>SUSESO SUSESO</cp:lastModifiedBy>
  <cp:revision>290</cp:revision>
  <cp:lastPrinted>2019-03-20T19:48:25Z</cp:lastPrinted>
  <dcterms:created xsi:type="dcterms:W3CDTF">2019-03-08T14:04:21Z</dcterms:created>
  <dcterms:modified xsi:type="dcterms:W3CDTF">2019-03-27T14:50:11Z</dcterms:modified>
</cp:coreProperties>
</file>