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4548245-CB52-454C-B21E-353A0EB907BD}">
  <a:tblStyle styleId="{34548245-CB52-454C-B21E-353A0EB907B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>
          <a:top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bottom>
        </a:tcBdr>
      </a:tcStyle>
    </a:band1H>
    <a:band2H>
      <a:tcTxStyle/>
      <a:tcStyle>
        <a:tcBdr/>
      </a:tcStyle>
    </a:band2H>
    <a:band1V>
      <a:tcTxStyle/>
      <a:tcStyle>
        <a:tcBdr>
          <a:lef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1V>
    <a:band2V>
      <a:tcTxStyle/>
      <a:tcStyle>
        <a:tcBdr>
          <a:lef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</a:tcBdr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B3970D3-CFAE-47FE-8C52-EAB598700791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>
          <a:bottom>
            <a:ln w="25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 descr="C:\Users\agutierrez\Documents\Alvaro\SUSESO\logo suseso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14170" y="0"/>
            <a:ext cx="1724660" cy="1567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3" descr="C:\Users\agutierrez\Documents\Alvaro\SUSESO\logo suseso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14170" y="6451600"/>
            <a:ext cx="1714500" cy="4064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3"/>
          <p:cNvSpPr/>
          <p:nvPr/>
        </p:nvSpPr>
        <p:spPr>
          <a:xfrm>
            <a:off x="4098799" y="2463284"/>
            <a:ext cx="426110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67155" marR="452755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ANEXO N°2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Google Shape;87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99897" y="3216649"/>
            <a:ext cx="4450089" cy="14843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>
            <a:spLocks noGrp="1"/>
          </p:cNvSpPr>
          <p:nvPr>
            <p:ph type="ctrTitle"/>
          </p:nvPr>
        </p:nvSpPr>
        <p:spPr>
          <a:xfrm>
            <a:off x="508235" y="1460678"/>
            <a:ext cx="9207795" cy="1203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1497965" lvl="0">
              <a:buClr>
                <a:srgbClr val="F79546"/>
              </a:buClr>
              <a:buSzPct val="100000"/>
            </a:pPr>
            <a:r>
              <a:rPr lang="es-ES" sz="3100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s-ES" sz="3100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ES" sz="3100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s-ES" sz="3100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419" sz="2700" b="1" dirty="0">
                <a:solidFill>
                  <a:srgbClr val="F79546"/>
                </a:solidFill>
              </a:rPr>
              <a:t/>
            </a:r>
            <a:br>
              <a:rPr lang="es-419" sz="2700" b="1" dirty="0">
                <a:solidFill>
                  <a:srgbClr val="F79546"/>
                </a:solidFill>
              </a:rPr>
            </a:br>
            <a:r>
              <a:rPr lang="es-419" sz="2700" b="1" dirty="0">
                <a:solidFill>
                  <a:srgbClr val="F79546"/>
                </a:solidFill>
              </a:rPr>
              <a:t/>
            </a:r>
            <a:br>
              <a:rPr lang="es-419" sz="2700" b="1" dirty="0">
                <a:solidFill>
                  <a:srgbClr val="F79546"/>
                </a:solidFill>
              </a:rPr>
            </a:br>
            <a:r>
              <a:rPr lang="es-419" sz="2700" b="1" dirty="0">
                <a:solidFill>
                  <a:srgbClr val="F79546"/>
                </a:solidFill>
              </a:rPr>
              <a:t>ACCIONES DESTACADAS EN LA IMPLEMENTACION DE SGSST </a:t>
            </a:r>
            <a:br>
              <a:rPr lang="es-419" sz="2700" b="1" dirty="0">
                <a:solidFill>
                  <a:srgbClr val="F79546"/>
                </a:solidFill>
              </a:rPr>
            </a:br>
            <a:r>
              <a:rPr lang="es-419" sz="2700" b="1" dirty="0">
                <a:solidFill>
                  <a:srgbClr val="F79546"/>
                </a:solidFill>
              </a:rPr>
              <a:t>(Máximo 1 lámina</a:t>
            </a:r>
            <a:r>
              <a:rPr lang="es-419" sz="2700" b="1" dirty="0" smtClean="0">
                <a:solidFill>
                  <a:srgbClr val="F79546"/>
                </a:solidFill>
              </a:rPr>
              <a:t>)</a:t>
            </a:r>
            <a:r>
              <a:rPr lang="es-ES" sz="2000" b="1" dirty="0"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s-ES" sz="20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s-ES" sz="1800" b="1" dirty="0"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s-ES" sz="1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s-ES" sz="1800" b="1" dirty="0">
                <a:latin typeface="Calibri"/>
                <a:ea typeface="Calibri"/>
                <a:cs typeface="Calibri"/>
                <a:sym typeface="Calibri"/>
              </a:rPr>
              <a:t>(Máximo 1 lámina)</a:t>
            </a:r>
            <a:r>
              <a:rPr lang="es-ES" sz="1800" dirty="0"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s-ES" sz="1800" dirty="0">
                <a:latin typeface="Calibri"/>
                <a:ea typeface="Calibri"/>
                <a:cs typeface="Calibri"/>
                <a:sym typeface="Calibri"/>
              </a:rPr>
            </a:b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23" descr="C:\Users\agutierrez\Documents\Alvaro\SUSESO\logo suseso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3500" y="6451600"/>
            <a:ext cx="1714500" cy="406400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23"/>
          <p:cNvSpPr/>
          <p:nvPr/>
        </p:nvSpPr>
        <p:spPr>
          <a:xfrm>
            <a:off x="2190750" y="1928633"/>
            <a:ext cx="7977353" cy="1823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67155" marR="1226820" lvl="0" indent="0" algn="ctr" rtl="0">
              <a:lnSpc>
                <a:spcPct val="1372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Categoría Gran Empresa o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67155" marR="1226820" lvl="0" indent="0" algn="ctr" rtl="0">
              <a:lnSpc>
                <a:spcPct val="1401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Institución Pública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67155" marR="1225550" lvl="0" indent="0" algn="ctr" rtl="0">
              <a:lnSpc>
                <a:spcPct val="15104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200 trabajadores o más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4"/>
          <p:cNvSpPr txBox="1">
            <a:spLocks noGrp="1"/>
          </p:cNvSpPr>
          <p:nvPr>
            <p:ph type="body" idx="1"/>
          </p:nvPr>
        </p:nvSpPr>
        <p:spPr>
          <a:xfrm>
            <a:off x="346841" y="396736"/>
            <a:ext cx="11185635" cy="6140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79546"/>
              </a:buClr>
              <a:buSzPts val="2800"/>
              <a:buNone/>
            </a:pPr>
            <a:r>
              <a:rPr lang="es-ES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>NOMBRE EMPRESA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s-ES" sz="2000" b="1" dirty="0">
                <a:latin typeface="Calibri"/>
                <a:ea typeface="Calibri"/>
                <a:cs typeface="Calibri"/>
                <a:sym typeface="Calibri"/>
              </a:rPr>
              <a:t>DESCRIPCIÓN DE ACUERDO A CIIU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s-ES" sz="2000" b="1" dirty="0">
                <a:latin typeface="Calibri"/>
                <a:ea typeface="Calibri"/>
                <a:cs typeface="Calibri"/>
                <a:sym typeface="Calibri"/>
              </a:rPr>
              <a:t>Ciudad, Región - </a:t>
            </a:r>
            <a:r>
              <a:rPr lang="es-ES" sz="2000" dirty="0">
                <a:latin typeface="Calibri"/>
                <a:ea typeface="Calibri"/>
                <a:cs typeface="Calibri"/>
                <a:sym typeface="Calibri"/>
              </a:rPr>
              <a:t>Promedio anual trabajadores año </a:t>
            </a:r>
            <a:r>
              <a:rPr lang="es-ES" sz="2000" dirty="0" smtClean="0">
                <a:latin typeface="Calibri"/>
                <a:ea typeface="Calibri"/>
                <a:cs typeface="Calibri"/>
                <a:sym typeface="Calibri"/>
              </a:rPr>
              <a:t>2023/24: </a:t>
            </a:r>
            <a:r>
              <a:rPr lang="es-ES" sz="2000" dirty="0">
                <a:latin typeface="Calibri"/>
                <a:ea typeface="Calibri"/>
                <a:cs typeface="Calibri"/>
                <a:sym typeface="Calibri"/>
              </a:rPr>
              <a:t>XX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79546"/>
              </a:buClr>
              <a:buSzPts val="2800"/>
              <a:buNone/>
            </a:pPr>
            <a:r>
              <a:rPr lang="es-ES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>Descripción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 b="1" dirty="0">
                <a:latin typeface="Calibri"/>
                <a:ea typeface="Calibri"/>
                <a:cs typeface="Calibri"/>
                <a:sym typeface="Calibri"/>
              </a:rPr>
              <a:t>							</a:t>
            </a:r>
            <a:r>
              <a:rPr lang="es-ES" sz="2200" dirty="0">
                <a:latin typeface="Calibri"/>
                <a:ea typeface="Calibri"/>
                <a:cs typeface="Calibri"/>
                <a:sym typeface="Calibri"/>
              </a:rPr>
              <a:t>*Completar una lámina por cada 									empresa postulada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s-ES" sz="1800" dirty="0">
                <a:latin typeface="Calibri"/>
                <a:ea typeface="Calibri"/>
                <a:cs typeface="Calibri"/>
                <a:sym typeface="Calibri"/>
              </a:rPr>
              <a:t>Datos relevantes o destacados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25"/>
              </a:spcBef>
              <a:spcAft>
                <a:spcPts val="0"/>
              </a:spcAft>
              <a:buClr>
                <a:srgbClr val="F79546"/>
              </a:buClr>
              <a:buSzPts val="2800"/>
              <a:buNone/>
            </a:pPr>
            <a:r>
              <a:rPr lang="es-ES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>Indicadores </a:t>
            </a:r>
            <a:r>
              <a:rPr lang="es-ES" sz="1100" dirty="0">
                <a:latin typeface="Arial"/>
                <a:ea typeface="Arial"/>
                <a:cs typeface="Arial"/>
                <a:sym typeface="Arial"/>
              </a:rPr>
              <a:t> </a:t>
            </a: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>
              <a:solidFill>
                <a:srgbClr val="F7954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sp>
        <p:nvSpPr>
          <p:cNvPr id="153" name="Google Shape;153;p24"/>
          <p:cNvSpPr txBox="1"/>
          <p:nvPr/>
        </p:nvSpPr>
        <p:spPr>
          <a:xfrm>
            <a:off x="9406758" y="73572"/>
            <a:ext cx="269064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Categoría Gran Empresa  o Institución Pública 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54" name="Google Shape;154;p24"/>
          <p:cNvGraphicFramePr/>
          <p:nvPr>
            <p:extLst>
              <p:ext uri="{D42A27DB-BD31-4B8C-83A1-F6EECF244321}">
                <p14:modId xmlns:p14="http://schemas.microsoft.com/office/powerpoint/2010/main" val="2835592582"/>
              </p:ext>
            </p:extLst>
          </p:nvPr>
        </p:nvGraphicFramePr>
        <p:xfrm>
          <a:off x="2358258" y="4739962"/>
          <a:ext cx="7162800" cy="1675775"/>
        </p:xfrm>
        <a:graphic>
          <a:graphicData uri="http://schemas.openxmlformats.org/drawingml/2006/table">
            <a:tbl>
              <a:tblPr firstRow="1" firstCol="1" lastRow="1" lastCol="1" bandRow="1" bandCol="1">
                <a:noFill/>
                <a:tableStyleId>{34548245-CB52-454C-B21E-353A0EB907BD}</a:tableStyleId>
              </a:tblPr>
              <a:tblGrid>
                <a:gridCol w="143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1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98425" marR="86360" lvl="0" indent="0" algn="ctr" rtl="0">
                        <a:lnSpc>
                          <a:spcPct val="9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strike="noStrike" cap="none" dirty="0"/>
                        <a:t>Tasa </a:t>
                      </a:r>
                      <a:r>
                        <a:rPr lang="es-ES" sz="1400" u="none" strike="noStrike" cap="none" dirty="0"/>
                        <a:t>Accidentabilidad </a:t>
                      </a:r>
                      <a:r>
                        <a:rPr lang="es-ES" sz="1400" u="none" strike="noStrike" cap="none" dirty="0" smtClean="0"/>
                        <a:t>2024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710" marR="80645" lvl="0" indent="1904" algn="ctr" rtl="0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 dirty="0"/>
                        <a:t>Tasa Siniestralidad </a:t>
                      </a:r>
                      <a:r>
                        <a:rPr lang="es-ES" sz="1400" u="none" strike="noStrike" cap="none" dirty="0" smtClean="0"/>
                        <a:t>2024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 dirty="0"/>
                        <a:t> </a:t>
                      </a:r>
                      <a:endParaRPr sz="1100" u="none" strike="noStrike" cap="none" dirty="0"/>
                    </a:p>
                    <a:p>
                      <a:pPr marL="535305" marR="520700" lvl="0" indent="0" algn="ctr" rtl="0">
                        <a:spcBef>
                          <a:spcPts val="97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 dirty="0"/>
                        <a:t>Infracciones Dirección del Trabajo </a:t>
                      </a:r>
                      <a:r>
                        <a:rPr lang="es-ES" sz="1400" u="none" strike="noStrike" cap="none" dirty="0" smtClean="0"/>
                        <a:t>2023 </a:t>
                      </a:r>
                      <a:r>
                        <a:rPr lang="es-ES" sz="1400" u="none" strike="noStrike" cap="none" dirty="0"/>
                        <a:t>a 2024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4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750" u="none" strike="noStrike" cap="none"/>
                        <a:t> </a:t>
                      </a:r>
                      <a:endParaRPr sz="1100" u="none" strike="noStrike" cap="none"/>
                    </a:p>
                    <a:p>
                      <a:pPr marL="98425" marR="8636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strike="noStrike" cap="none"/>
                        <a:t>xx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750" u="none" strike="noStrike" cap="none"/>
                        <a:t> </a:t>
                      </a:r>
                      <a:endParaRPr sz="1100" u="none" strike="noStrike" cap="none"/>
                    </a:p>
                    <a:p>
                      <a:pPr marL="489585" marR="477519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strike="noStrike" cap="none"/>
                        <a:t>xx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750" u="none" strike="noStrike" cap="none" dirty="0"/>
                        <a:t> </a:t>
                      </a:r>
                      <a:endParaRPr sz="1100" u="none" strike="noStrike" cap="none" dirty="0"/>
                    </a:p>
                    <a:p>
                      <a:pPr marL="535305" marR="52070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strike="noStrike" cap="none" dirty="0"/>
                        <a:t>xx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5"/>
          <p:cNvSpPr txBox="1">
            <a:spLocks noGrp="1"/>
          </p:cNvSpPr>
          <p:nvPr>
            <p:ph type="ctrTitle"/>
          </p:nvPr>
        </p:nvSpPr>
        <p:spPr>
          <a:xfrm>
            <a:off x="772395" y="1704518"/>
            <a:ext cx="9207795" cy="1203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1497965" lvl="0">
              <a:buClr>
                <a:srgbClr val="F79546"/>
              </a:buClr>
              <a:buSzPct val="100000"/>
            </a:pPr>
            <a:r>
              <a:rPr lang="es-419" sz="3100" b="1" dirty="0">
                <a:solidFill>
                  <a:srgbClr val="F79546"/>
                </a:solidFill>
              </a:rPr>
              <a:t/>
            </a:r>
            <a:br>
              <a:rPr lang="es-419" sz="3100" b="1" dirty="0">
                <a:solidFill>
                  <a:srgbClr val="F79546"/>
                </a:solidFill>
              </a:rPr>
            </a:br>
            <a:r>
              <a:rPr lang="es-419" sz="3100" b="1" dirty="0">
                <a:solidFill>
                  <a:srgbClr val="F79546"/>
                </a:solidFill>
              </a:rPr>
              <a:t/>
            </a:r>
            <a:br>
              <a:rPr lang="es-419" sz="3100" b="1" dirty="0">
                <a:solidFill>
                  <a:srgbClr val="F79546"/>
                </a:solidFill>
              </a:rPr>
            </a:br>
            <a:r>
              <a:rPr lang="es-419" sz="3100" b="1" dirty="0">
                <a:solidFill>
                  <a:srgbClr val="F79546"/>
                </a:solidFill>
              </a:rPr>
              <a:t>ACCIONES DESTACADAS EN LA IMPLEMENTACION DE SGSST </a:t>
            </a:r>
            <a:br>
              <a:rPr lang="es-419" sz="3100" b="1" dirty="0">
                <a:solidFill>
                  <a:srgbClr val="F79546"/>
                </a:solidFill>
              </a:rPr>
            </a:br>
            <a:r>
              <a:rPr lang="es-419" sz="3100" b="1" dirty="0">
                <a:solidFill>
                  <a:srgbClr val="F79546"/>
                </a:solidFill>
              </a:rPr>
              <a:t>(Máximo 1 lámina)</a:t>
            </a:r>
            <a:br>
              <a:rPr lang="es-419" sz="3100" b="1" dirty="0">
                <a:solidFill>
                  <a:srgbClr val="F79546"/>
                </a:solidFill>
              </a:rPr>
            </a:br>
            <a:r>
              <a:rPr lang="es-ES" sz="1800" b="1" dirty="0"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s-ES" sz="1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s-ES" sz="1800" b="1" dirty="0">
                <a:latin typeface="Calibri"/>
                <a:ea typeface="Calibri"/>
                <a:cs typeface="Calibri"/>
                <a:sym typeface="Calibri"/>
              </a:rPr>
              <a:t>(Máximo 1 lámina)</a:t>
            </a:r>
            <a:r>
              <a:rPr lang="es-ES" sz="1800" dirty="0"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s-ES" sz="1800" dirty="0">
                <a:latin typeface="Calibri"/>
                <a:ea typeface="Calibri"/>
                <a:cs typeface="Calibri"/>
                <a:sym typeface="Calibri"/>
              </a:rPr>
            </a:b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26" descr="C:\Users\agutierrez\Documents\Alvaro\SUSESO\logo suseso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3500" y="6451600"/>
            <a:ext cx="1714500" cy="406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26"/>
          <p:cNvSpPr/>
          <p:nvPr/>
        </p:nvSpPr>
        <p:spPr>
          <a:xfrm>
            <a:off x="2190750" y="1928633"/>
            <a:ext cx="7977353" cy="199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67155" marR="1226820" lvl="0" indent="0" algn="ctr" rtl="0">
              <a:lnSpc>
                <a:spcPct val="1372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Categoría</a:t>
            </a:r>
            <a:endParaRPr/>
          </a:p>
          <a:p>
            <a:pPr marL="1367155" marR="1226820" lvl="0" indent="0" algn="ctr" rtl="0">
              <a:lnSpc>
                <a:spcPct val="1372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Innovación en Prevención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67155" marR="1226820" lvl="0" indent="0" algn="ctr" rtl="0">
              <a:lnSpc>
                <a:spcPct val="1401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Riesgos Laborales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7"/>
          <p:cNvSpPr txBox="1">
            <a:spLocks noGrp="1"/>
          </p:cNvSpPr>
          <p:nvPr>
            <p:ph type="body" idx="1"/>
          </p:nvPr>
        </p:nvSpPr>
        <p:spPr>
          <a:xfrm>
            <a:off x="346841" y="396736"/>
            <a:ext cx="11185635" cy="6140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79546"/>
              </a:buClr>
              <a:buSzPts val="2800"/>
              <a:buNone/>
            </a:pPr>
            <a:r>
              <a:rPr lang="es-ES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>NOMBRE O TÍTULO DE LA INNOVACIÓN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79546"/>
              </a:buClr>
              <a:buSzPts val="2400"/>
              <a:buNone/>
            </a:pPr>
            <a:r>
              <a:rPr lang="es-ES" sz="2400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>Nombre empresa o institución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s-ES" sz="2000" b="1" dirty="0">
                <a:latin typeface="Calibri"/>
                <a:ea typeface="Calibri"/>
                <a:cs typeface="Calibri"/>
                <a:sym typeface="Calibri"/>
              </a:rPr>
              <a:t>DESCRIPCIÓN DE ACUERDO A CIIU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s-ES" sz="2000" b="1" dirty="0">
                <a:latin typeface="Calibri"/>
                <a:ea typeface="Calibri"/>
                <a:cs typeface="Calibri"/>
                <a:sym typeface="Calibri"/>
              </a:rPr>
              <a:t>Ciudad, Región - </a:t>
            </a:r>
            <a:r>
              <a:rPr lang="es-ES" sz="2000" dirty="0">
                <a:latin typeface="Calibri"/>
                <a:ea typeface="Calibri"/>
                <a:cs typeface="Calibri"/>
                <a:sym typeface="Calibri"/>
              </a:rPr>
              <a:t>Promedio anual trabajadores año </a:t>
            </a:r>
            <a:r>
              <a:rPr lang="es-ES" sz="2000" dirty="0" smtClean="0">
                <a:latin typeface="Calibri"/>
                <a:ea typeface="Calibri"/>
                <a:cs typeface="Calibri"/>
                <a:sym typeface="Calibri"/>
              </a:rPr>
              <a:t>2023/24: </a:t>
            </a:r>
            <a:r>
              <a:rPr lang="es-ES" sz="2000" dirty="0">
                <a:latin typeface="Calibri"/>
                <a:ea typeface="Calibri"/>
                <a:cs typeface="Calibri"/>
                <a:sym typeface="Calibri"/>
              </a:rPr>
              <a:t>XX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25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s-ES" sz="1100" dirty="0">
                <a:latin typeface="Arial"/>
                <a:ea typeface="Arial"/>
                <a:cs typeface="Arial"/>
                <a:sym typeface="Arial"/>
              </a:rPr>
              <a:t> </a:t>
            </a: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>
              <a:solidFill>
                <a:srgbClr val="F7954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sp>
        <p:nvSpPr>
          <p:cNvPr id="171" name="Google Shape;171;p27"/>
          <p:cNvSpPr txBox="1"/>
          <p:nvPr/>
        </p:nvSpPr>
        <p:spPr>
          <a:xfrm>
            <a:off x="9406758" y="73572"/>
            <a:ext cx="2690648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Categoría Innovación en Prevención de Riesgos Laborales 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72" name="Google Shape;172;p27"/>
          <p:cNvGraphicFramePr/>
          <p:nvPr/>
        </p:nvGraphicFramePr>
        <p:xfrm>
          <a:off x="1938411" y="2574413"/>
          <a:ext cx="8361425" cy="3116665"/>
        </p:xfrm>
        <a:graphic>
          <a:graphicData uri="http://schemas.openxmlformats.org/drawingml/2006/table">
            <a:tbl>
              <a:tblPr firstRow="1" bandRow="1">
                <a:noFill/>
                <a:tableStyleId>{7B3970D3-CFAE-47FE-8C52-EAB598700791}</a:tableStyleId>
              </a:tblPr>
              <a:tblGrid>
                <a:gridCol w="836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49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strike="noStrike" cap="none"/>
                        <a:t>¿Qué problema resuelve?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5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Génesis de la iniciativa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8"/>
          <p:cNvSpPr txBox="1">
            <a:spLocks noGrp="1"/>
          </p:cNvSpPr>
          <p:nvPr>
            <p:ph type="body" idx="1"/>
          </p:nvPr>
        </p:nvSpPr>
        <p:spPr>
          <a:xfrm>
            <a:off x="346841" y="396736"/>
            <a:ext cx="11185635" cy="6140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79546"/>
              </a:buClr>
              <a:buSzPts val="2800"/>
              <a:buNone/>
            </a:pPr>
            <a:r>
              <a:rPr lang="es-ES" b="1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>NOMBRE O TÍTULO DE LA INNOVACIÓN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>
                <a:latin typeface="Calibri"/>
                <a:ea typeface="Calibri"/>
                <a:cs typeface="Calibri"/>
                <a:sym typeface="Calibri"/>
              </a:rPr>
              <a:t>Agregar fotos o videos que muestren la iniciativa o entreguen más antecedentes. </a:t>
            </a:r>
            <a:endParaRPr>
              <a:solidFill>
                <a:srgbClr val="F7954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78" name="Google Shape;178;p28"/>
          <p:cNvSpPr txBox="1"/>
          <p:nvPr/>
        </p:nvSpPr>
        <p:spPr>
          <a:xfrm>
            <a:off x="9406758" y="73572"/>
            <a:ext cx="2690648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Categoría Innovación en Prevención de Riesgos Laborales 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9"/>
          <p:cNvSpPr txBox="1">
            <a:spLocks noGrp="1"/>
          </p:cNvSpPr>
          <p:nvPr>
            <p:ph type="body" idx="1"/>
          </p:nvPr>
        </p:nvSpPr>
        <p:spPr>
          <a:xfrm>
            <a:off x="346841" y="396736"/>
            <a:ext cx="11185635" cy="6140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79546"/>
              </a:buClr>
              <a:buSzPts val="2800"/>
              <a:buNone/>
            </a:pPr>
            <a:r>
              <a:rPr lang="es-ES" b="1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>NOMBRE O TÍTULO DE LA INNOVACIÓN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 b="1">
                <a:latin typeface="Calibri"/>
                <a:ea typeface="Calibri"/>
                <a:cs typeface="Calibri"/>
                <a:sym typeface="Calibri"/>
              </a:rPr>
              <a:t>Impacto: </a:t>
            </a:r>
            <a:endParaRPr b="1">
              <a:solidFill>
                <a:srgbClr val="F7954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ES" sz="2400">
                <a:latin typeface="Arial"/>
                <a:ea typeface="Arial"/>
                <a:cs typeface="Arial"/>
                <a:sym typeface="Arial"/>
              </a:rPr>
              <a:t>Descripción de cómo la iniciativa ha impactado positivamente en materia de salud y seguridad en el trabajo desde su implementación.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25"/>
              </a:spcBef>
              <a:spcAft>
                <a:spcPts val="0"/>
              </a:spcAft>
              <a:buClr>
                <a:srgbClr val="F79546"/>
              </a:buClr>
              <a:buSzPts val="2800"/>
              <a:buNone/>
            </a:pPr>
            <a:r>
              <a:rPr lang="es-ES" b="1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>Indicadores </a:t>
            </a:r>
            <a:r>
              <a:rPr lang="es-ES" sz="1100">
                <a:latin typeface="Arial"/>
                <a:ea typeface="Arial"/>
                <a:cs typeface="Arial"/>
                <a:sym typeface="Arial"/>
              </a:rPr>
              <a:t> 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84" name="Google Shape;184;p29"/>
          <p:cNvSpPr txBox="1"/>
          <p:nvPr/>
        </p:nvSpPr>
        <p:spPr>
          <a:xfrm>
            <a:off x="9406758" y="73572"/>
            <a:ext cx="2690648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Categoría Innovación en Prevención de Riesgos Laborales 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85" name="Google Shape;185;p29"/>
          <p:cNvGraphicFramePr/>
          <p:nvPr>
            <p:extLst>
              <p:ext uri="{D42A27DB-BD31-4B8C-83A1-F6EECF244321}">
                <p14:modId xmlns:p14="http://schemas.microsoft.com/office/powerpoint/2010/main" val="4088012685"/>
              </p:ext>
            </p:extLst>
          </p:nvPr>
        </p:nvGraphicFramePr>
        <p:xfrm>
          <a:off x="2358258" y="4739962"/>
          <a:ext cx="7162800" cy="1675775"/>
        </p:xfrm>
        <a:graphic>
          <a:graphicData uri="http://schemas.openxmlformats.org/drawingml/2006/table">
            <a:tbl>
              <a:tblPr firstRow="1" firstCol="1" lastRow="1" lastCol="1" bandRow="1" bandCol="1">
                <a:noFill/>
                <a:tableStyleId>{34548245-CB52-454C-B21E-353A0EB907BD}</a:tableStyleId>
              </a:tblPr>
              <a:tblGrid>
                <a:gridCol w="143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1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98425" marR="86360" lvl="0" indent="0" algn="ctr" rtl="0">
                        <a:lnSpc>
                          <a:spcPct val="9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dirty="0"/>
                        <a:t>Tasa </a:t>
                      </a:r>
                      <a:r>
                        <a:rPr lang="es-ES" sz="1400" dirty="0"/>
                        <a:t>Accidentabilidad </a:t>
                      </a:r>
                      <a:r>
                        <a:rPr lang="es-ES" sz="1400" dirty="0" smtClean="0"/>
                        <a:t>2024</a:t>
                      </a:r>
                      <a:endParaRPr sz="11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710" marR="80645" lvl="0" indent="1904" algn="ctr" rtl="0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dirty="0"/>
                        <a:t>Tasa Siniestralidad </a:t>
                      </a:r>
                      <a:r>
                        <a:rPr lang="es-ES" sz="1400" dirty="0" smtClean="0"/>
                        <a:t>2024</a:t>
                      </a:r>
                      <a:endParaRPr sz="11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dirty="0"/>
                        <a:t> </a:t>
                      </a:r>
                      <a:endParaRPr sz="1100" dirty="0"/>
                    </a:p>
                    <a:p>
                      <a:pPr marL="535305" marR="520700" lvl="0" indent="0" algn="ctr" rtl="0">
                        <a:spcBef>
                          <a:spcPts val="97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dirty="0"/>
                        <a:t>Infracciones Dirección del Trabajo </a:t>
                      </a:r>
                      <a:r>
                        <a:rPr lang="es-ES" sz="1400" dirty="0" smtClean="0"/>
                        <a:t>2023 </a:t>
                      </a:r>
                      <a:r>
                        <a:rPr lang="es-ES" sz="1400" dirty="0"/>
                        <a:t>a </a:t>
                      </a:r>
                      <a:r>
                        <a:rPr lang="es-ES" sz="1400" dirty="0" smtClean="0"/>
                        <a:t>2024</a:t>
                      </a:r>
                      <a:endParaRPr sz="11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4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750"/>
                        <a:t> </a:t>
                      </a:r>
                      <a:endParaRPr sz="1100"/>
                    </a:p>
                    <a:p>
                      <a:pPr marL="98425" marR="8636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/>
                        <a:t>xx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750"/>
                        <a:t> </a:t>
                      </a:r>
                      <a:endParaRPr sz="1100"/>
                    </a:p>
                    <a:p>
                      <a:pPr marL="489585" marR="477519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/>
                        <a:t>xx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750" dirty="0"/>
                        <a:t> </a:t>
                      </a:r>
                      <a:endParaRPr sz="1100" dirty="0"/>
                    </a:p>
                    <a:p>
                      <a:pPr marL="535305" marR="52070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dirty="0"/>
                        <a:t>xx</a:t>
                      </a:r>
                      <a:endParaRPr sz="11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p30" descr="C:\Users\agutierrez\Documents\Alvaro\SUSESO\logo suseso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14170" y="0"/>
            <a:ext cx="1724660" cy="1567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30" descr="C:\Users\agutierrez\Documents\Alvaro\SUSESO\logo suseso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14170" y="6451600"/>
            <a:ext cx="1714500" cy="40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3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870955" y="2686811"/>
            <a:ext cx="3529703" cy="1177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4" descr="C:\Users\agutierrez\Documents\Alvaro\SUSESO\logo suseso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3500" y="6451600"/>
            <a:ext cx="1714500" cy="4064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4"/>
          <p:cNvSpPr/>
          <p:nvPr/>
        </p:nvSpPr>
        <p:spPr>
          <a:xfrm>
            <a:off x="2190750" y="1928633"/>
            <a:ext cx="7977353" cy="1823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67155" marR="1226820" lvl="0" indent="0" algn="ctr" rtl="0">
              <a:lnSpc>
                <a:spcPct val="1372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Categoría Microempresa o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67155" marR="1226820" lvl="0" indent="0" algn="ctr" rtl="0">
              <a:lnSpc>
                <a:spcPct val="1401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Institución Pública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67155" marR="1225550" lvl="0" indent="0" algn="ctr" rtl="0">
              <a:lnSpc>
                <a:spcPct val="15104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a 9 trabajadores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body" idx="1"/>
          </p:nvPr>
        </p:nvSpPr>
        <p:spPr>
          <a:xfrm>
            <a:off x="346841" y="396736"/>
            <a:ext cx="11185635" cy="6140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79546"/>
              </a:buClr>
              <a:buSzPts val="2800"/>
              <a:buNone/>
            </a:pPr>
            <a:r>
              <a:rPr lang="es-ES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>NOMBRE EMPRESA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s-ES" sz="2000" b="1" dirty="0">
                <a:latin typeface="Calibri"/>
                <a:ea typeface="Calibri"/>
                <a:cs typeface="Calibri"/>
                <a:sym typeface="Calibri"/>
              </a:rPr>
              <a:t>DESCRIPCIÓN DE ACUERDO A CIIU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s-ES" sz="2000" b="1" dirty="0">
                <a:latin typeface="Calibri"/>
                <a:ea typeface="Calibri"/>
                <a:cs typeface="Calibri"/>
                <a:sym typeface="Calibri"/>
              </a:rPr>
              <a:t>Ciudad, Región - </a:t>
            </a:r>
            <a:r>
              <a:rPr lang="es-ES" sz="2000" dirty="0">
                <a:latin typeface="Calibri"/>
                <a:ea typeface="Calibri"/>
                <a:cs typeface="Calibri"/>
                <a:sym typeface="Calibri"/>
              </a:rPr>
              <a:t>Promedio anual trabajadores año </a:t>
            </a:r>
            <a:r>
              <a:rPr lang="es-ES" sz="2000" dirty="0" smtClean="0">
                <a:latin typeface="Calibri"/>
                <a:ea typeface="Calibri"/>
                <a:cs typeface="Calibri"/>
                <a:sym typeface="Calibri"/>
              </a:rPr>
              <a:t>2023/24: </a:t>
            </a:r>
            <a:r>
              <a:rPr lang="es-ES" sz="2000" dirty="0">
                <a:latin typeface="Calibri"/>
                <a:ea typeface="Calibri"/>
                <a:cs typeface="Calibri"/>
                <a:sym typeface="Calibri"/>
              </a:rPr>
              <a:t>XX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79546"/>
              </a:buClr>
              <a:buSzPts val="2800"/>
              <a:buNone/>
            </a:pPr>
            <a:r>
              <a:rPr lang="es-ES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>Descripción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 b="1" dirty="0">
                <a:latin typeface="Calibri"/>
                <a:ea typeface="Calibri"/>
                <a:cs typeface="Calibri"/>
                <a:sym typeface="Calibri"/>
              </a:rPr>
              <a:t>							</a:t>
            </a:r>
            <a:r>
              <a:rPr lang="es-ES" sz="2200" dirty="0">
                <a:latin typeface="Calibri"/>
                <a:ea typeface="Calibri"/>
                <a:cs typeface="Calibri"/>
                <a:sym typeface="Calibri"/>
              </a:rPr>
              <a:t>*Completar una lámina por cada 									empresa postulada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s-ES" sz="1800" dirty="0">
                <a:latin typeface="Calibri"/>
                <a:ea typeface="Calibri"/>
                <a:cs typeface="Calibri"/>
                <a:sym typeface="Calibri"/>
              </a:rPr>
              <a:t>Datos relevantes o destacados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25"/>
              </a:spcBef>
              <a:spcAft>
                <a:spcPts val="0"/>
              </a:spcAft>
              <a:buClr>
                <a:srgbClr val="F79546"/>
              </a:buClr>
              <a:buSzPts val="2800"/>
              <a:buNone/>
            </a:pPr>
            <a:r>
              <a:rPr lang="es-ES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>Indicadores </a:t>
            </a:r>
            <a:r>
              <a:rPr lang="es-ES" sz="1100" dirty="0">
                <a:latin typeface="Arial"/>
                <a:ea typeface="Arial"/>
                <a:cs typeface="Arial"/>
                <a:sym typeface="Arial"/>
              </a:rPr>
              <a:t> </a:t>
            </a: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>
              <a:solidFill>
                <a:srgbClr val="F7954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sp>
        <p:nvSpPr>
          <p:cNvPr id="99" name="Google Shape;99;p15"/>
          <p:cNvSpPr txBox="1"/>
          <p:nvPr/>
        </p:nvSpPr>
        <p:spPr>
          <a:xfrm>
            <a:off x="9406758" y="73572"/>
            <a:ext cx="269064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Categoría Microempresa  o Institución Pública 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00" name="Google Shape;100;p15"/>
          <p:cNvGraphicFramePr/>
          <p:nvPr>
            <p:extLst>
              <p:ext uri="{D42A27DB-BD31-4B8C-83A1-F6EECF244321}">
                <p14:modId xmlns:p14="http://schemas.microsoft.com/office/powerpoint/2010/main" val="78703915"/>
              </p:ext>
            </p:extLst>
          </p:nvPr>
        </p:nvGraphicFramePr>
        <p:xfrm>
          <a:off x="2358258" y="4739962"/>
          <a:ext cx="7162800" cy="1675775"/>
        </p:xfrm>
        <a:graphic>
          <a:graphicData uri="http://schemas.openxmlformats.org/drawingml/2006/table">
            <a:tbl>
              <a:tblPr firstRow="1" firstCol="1" lastRow="1" lastCol="1" bandRow="1" bandCol="1">
                <a:noFill/>
                <a:tableStyleId>{34548245-CB52-454C-B21E-353A0EB907BD}</a:tableStyleId>
              </a:tblPr>
              <a:tblGrid>
                <a:gridCol w="143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1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98425" marR="86360" lvl="0" indent="0" algn="ctr" rtl="0">
                        <a:lnSpc>
                          <a:spcPct val="9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strike="noStrike" cap="none" dirty="0"/>
                        <a:t>Tasa </a:t>
                      </a:r>
                      <a:r>
                        <a:rPr lang="es-ES" sz="1400" u="none" strike="noStrike" cap="none" dirty="0"/>
                        <a:t>Accidentabilidad </a:t>
                      </a:r>
                      <a:r>
                        <a:rPr lang="es-ES" sz="1400" u="none" strike="noStrike" cap="none" dirty="0" smtClean="0"/>
                        <a:t>2024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710" marR="80645" lvl="0" indent="1904" algn="ctr" rtl="0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 dirty="0"/>
                        <a:t>Tasa Siniestralidad </a:t>
                      </a:r>
                      <a:r>
                        <a:rPr lang="es-ES" sz="1400" u="none" strike="noStrike" cap="none" dirty="0" smtClean="0"/>
                        <a:t>2024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 dirty="0"/>
                        <a:t> </a:t>
                      </a:r>
                      <a:endParaRPr sz="1100" u="none" strike="noStrike" cap="none" dirty="0"/>
                    </a:p>
                    <a:p>
                      <a:pPr marL="535305" marR="520700" lvl="0" indent="0" algn="ctr" rtl="0">
                        <a:spcBef>
                          <a:spcPts val="97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 dirty="0"/>
                        <a:t>Infracciones Dirección del Trabajo </a:t>
                      </a:r>
                      <a:r>
                        <a:rPr lang="es-ES" sz="1400" u="none" strike="noStrike" cap="none" dirty="0" smtClean="0"/>
                        <a:t>2023 </a:t>
                      </a:r>
                      <a:r>
                        <a:rPr lang="es-ES" sz="1400" u="none" strike="noStrike" cap="none" dirty="0"/>
                        <a:t>a </a:t>
                      </a:r>
                      <a:r>
                        <a:rPr lang="es-ES" sz="1400" u="none" strike="noStrike" cap="none" dirty="0" smtClean="0"/>
                        <a:t>2025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4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750" u="none" strike="noStrike" cap="none"/>
                        <a:t> </a:t>
                      </a:r>
                      <a:endParaRPr sz="1100" u="none" strike="noStrike" cap="none"/>
                    </a:p>
                    <a:p>
                      <a:pPr marL="98425" marR="8636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strike="noStrike" cap="none"/>
                        <a:t>xx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750" u="none" strike="noStrike" cap="none"/>
                        <a:t> </a:t>
                      </a:r>
                      <a:endParaRPr sz="1100" u="none" strike="noStrike" cap="none"/>
                    </a:p>
                    <a:p>
                      <a:pPr marL="489585" marR="477519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strike="noStrike" cap="none"/>
                        <a:t>xx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750" u="none" strike="noStrike" cap="none" dirty="0"/>
                        <a:t> </a:t>
                      </a:r>
                      <a:endParaRPr sz="1100" u="none" strike="noStrike" cap="none" dirty="0"/>
                    </a:p>
                    <a:p>
                      <a:pPr marL="535305" marR="52070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strike="noStrike" cap="none" dirty="0"/>
                        <a:t>xx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>
            <a:spLocks noGrp="1"/>
          </p:cNvSpPr>
          <p:nvPr>
            <p:ph type="ctrTitle"/>
          </p:nvPr>
        </p:nvSpPr>
        <p:spPr>
          <a:xfrm>
            <a:off x="691115" y="861238"/>
            <a:ext cx="9207795" cy="1203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1497965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79546"/>
              </a:buClr>
              <a:buSzPct val="100000"/>
              <a:buFont typeface="Calibri"/>
              <a:buNone/>
            </a:pPr>
            <a:r>
              <a:rPr lang="es-ES" sz="3100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s-ES" sz="3100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ES" sz="3100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s-ES" sz="3100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ES" sz="2700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>ACCIONES </a:t>
            </a:r>
            <a:r>
              <a:rPr lang="es-ES" sz="2700" b="1" dirty="0" smtClean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>DESTACADAS EN LA IMPLEMENTACION DE SGSST </a:t>
            </a:r>
            <a:r>
              <a:rPr lang="es-ES" sz="3100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s-ES" sz="3100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ES" sz="1800" b="1" dirty="0">
                <a:latin typeface="Calibri"/>
                <a:ea typeface="Calibri"/>
                <a:cs typeface="Calibri"/>
                <a:sym typeface="Calibri"/>
              </a:rPr>
              <a:t>(Máximo 1 lámina)</a:t>
            </a:r>
            <a:r>
              <a:rPr lang="es-ES" sz="1800" dirty="0"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s-ES" sz="1800" dirty="0">
                <a:latin typeface="Calibri"/>
                <a:ea typeface="Calibri"/>
                <a:cs typeface="Calibri"/>
                <a:sym typeface="Calibri"/>
              </a:rPr>
            </a:b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17" descr="C:\Users\agutierrez\Documents\Alvaro\SUSESO\logo suseso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3500" y="6451600"/>
            <a:ext cx="1714500" cy="406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7"/>
          <p:cNvSpPr/>
          <p:nvPr/>
        </p:nvSpPr>
        <p:spPr>
          <a:xfrm>
            <a:off x="2190750" y="1928633"/>
            <a:ext cx="8648700" cy="1823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67155" marR="1226820" lvl="0" indent="0" algn="ctr" rtl="0">
              <a:lnSpc>
                <a:spcPct val="1372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Categoría Pequeña Empresa o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67155" marR="1226820" lvl="0" indent="0" algn="ctr" rtl="0">
              <a:lnSpc>
                <a:spcPct val="1401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Institución Pública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67155" marR="1225550" lvl="0" indent="0" algn="ctr" rtl="0">
              <a:lnSpc>
                <a:spcPct val="15104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a 49 trabajadores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>
            <a:spLocks noGrp="1"/>
          </p:cNvSpPr>
          <p:nvPr>
            <p:ph type="body" idx="1"/>
          </p:nvPr>
        </p:nvSpPr>
        <p:spPr>
          <a:xfrm>
            <a:off x="346841" y="396736"/>
            <a:ext cx="11185635" cy="6140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79546"/>
              </a:buClr>
              <a:buSzPts val="2800"/>
              <a:buNone/>
            </a:pPr>
            <a:r>
              <a:rPr lang="es-ES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>NOMBRE EMPRESA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s-ES" sz="2000" b="1" dirty="0">
                <a:latin typeface="Calibri"/>
                <a:ea typeface="Calibri"/>
                <a:cs typeface="Calibri"/>
                <a:sym typeface="Calibri"/>
              </a:rPr>
              <a:t>DESCRIPCIÓN DE ACUERDO A CIIU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s-ES" sz="2000" b="1" dirty="0">
                <a:latin typeface="Calibri"/>
                <a:ea typeface="Calibri"/>
                <a:cs typeface="Calibri"/>
                <a:sym typeface="Calibri"/>
              </a:rPr>
              <a:t>Ciudad, Región - </a:t>
            </a:r>
            <a:r>
              <a:rPr lang="es-ES" sz="2000" dirty="0">
                <a:latin typeface="Calibri"/>
                <a:ea typeface="Calibri"/>
                <a:cs typeface="Calibri"/>
                <a:sym typeface="Calibri"/>
              </a:rPr>
              <a:t>Promedio anual trabajadores año </a:t>
            </a:r>
            <a:r>
              <a:rPr lang="es-ES" sz="2000" dirty="0" smtClean="0">
                <a:latin typeface="Calibri"/>
                <a:ea typeface="Calibri"/>
                <a:cs typeface="Calibri"/>
                <a:sym typeface="Calibri"/>
              </a:rPr>
              <a:t>2023/24: </a:t>
            </a:r>
            <a:r>
              <a:rPr lang="es-ES" sz="2000" dirty="0">
                <a:latin typeface="Calibri"/>
                <a:ea typeface="Calibri"/>
                <a:cs typeface="Calibri"/>
                <a:sym typeface="Calibri"/>
              </a:rPr>
              <a:t>XX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79546"/>
              </a:buClr>
              <a:buSzPts val="2800"/>
              <a:buNone/>
            </a:pPr>
            <a:r>
              <a:rPr lang="es-ES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>Descripción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 b="1" dirty="0">
                <a:latin typeface="Calibri"/>
                <a:ea typeface="Calibri"/>
                <a:cs typeface="Calibri"/>
                <a:sym typeface="Calibri"/>
              </a:rPr>
              <a:t>							</a:t>
            </a:r>
            <a:r>
              <a:rPr lang="es-ES" sz="2200" dirty="0">
                <a:latin typeface="Calibri"/>
                <a:ea typeface="Calibri"/>
                <a:cs typeface="Calibri"/>
                <a:sym typeface="Calibri"/>
              </a:rPr>
              <a:t>*Completar una lámina por cada 									empresa postulada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s-ES" sz="1800" dirty="0">
                <a:latin typeface="Calibri"/>
                <a:ea typeface="Calibri"/>
                <a:cs typeface="Calibri"/>
                <a:sym typeface="Calibri"/>
              </a:rPr>
              <a:t>Datos relevantes o destacados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25"/>
              </a:spcBef>
              <a:spcAft>
                <a:spcPts val="0"/>
              </a:spcAft>
              <a:buClr>
                <a:srgbClr val="F79546"/>
              </a:buClr>
              <a:buSzPts val="2800"/>
              <a:buNone/>
            </a:pPr>
            <a:r>
              <a:rPr lang="es-ES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>Indicadores </a:t>
            </a:r>
            <a:r>
              <a:rPr lang="es-ES" sz="1100" dirty="0">
                <a:latin typeface="Arial"/>
                <a:ea typeface="Arial"/>
                <a:cs typeface="Arial"/>
                <a:sym typeface="Arial"/>
              </a:rPr>
              <a:t> </a:t>
            </a: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>
              <a:solidFill>
                <a:srgbClr val="F7954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sp>
        <p:nvSpPr>
          <p:cNvPr id="117" name="Google Shape;117;p18"/>
          <p:cNvSpPr txBox="1"/>
          <p:nvPr/>
        </p:nvSpPr>
        <p:spPr>
          <a:xfrm>
            <a:off x="9220200" y="73572"/>
            <a:ext cx="287720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Categoría Pequeña Empresa o Institución Pública 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8" name="Google Shape;118;p18"/>
          <p:cNvGraphicFramePr/>
          <p:nvPr>
            <p:extLst>
              <p:ext uri="{D42A27DB-BD31-4B8C-83A1-F6EECF244321}">
                <p14:modId xmlns:p14="http://schemas.microsoft.com/office/powerpoint/2010/main" val="2307611380"/>
              </p:ext>
            </p:extLst>
          </p:nvPr>
        </p:nvGraphicFramePr>
        <p:xfrm>
          <a:off x="2358258" y="4739962"/>
          <a:ext cx="7162800" cy="1675775"/>
        </p:xfrm>
        <a:graphic>
          <a:graphicData uri="http://schemas.openxmlformats.org/drawingml/2006/table">
            <a:tbl>
              <a:tblPr firstRow="1" firstCol="1" lastRow="1" lastCol="1" bandRow="1" bandCol="1">
                <a:noFill/>
                <a:tableStyleId>{34548245-CB52-454C-B21E-353A0EB907BD}</a:tableStyleId>
              </a:tblPr>
              <a:tblGrid>
                <a:gridCol w="143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1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98425" marR="86360" lvl="0" indent="0" algn="ctr" rtl="0">
                        <a:lnSpc>
                          <a:spcPct val="9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strike="noStrike" cap="none" dirty="0"/>
                        <a:t>Tasa </a:t>
                      </a:r>
                      <a:r>
                        <a:rPr lang="es-ES" sz="1400" u="none" strike="noStrike" cap="none" dirty="0"/>
                        <a:t>Accidentabilidad </a:t>
                      </a:r>
                      <a:r>
                        <a:rPr lang="es-ES" sz="1400" u="none" strike="noStrike" cap="none" dirty="0" smtClean="0"/>
                        <a:t>2024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710" marR="80645" lvl="0" indent="1904" algn="ctr" rtl="0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 dirty="0"/>
                        <a:t>Tasa Siniestralidad </a:t>
                      </a:r>
                      <a:r>
                        <a:rPr lang="es-ES" sz="1400" u="none" strike="noStrike" cap="none" dirty="0" smtClean="0"/>
                        <a:t>2024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 dirty="0"/>
                        <a:t> </a:t>
                      </a:r>
                      <a:endParaRPr sz="1100" u="none" strike="noStrike" cap="none" dirty="0"/>
                    </a:p>
                    <a:p>
                      <a:pPr marL="535305" marR="520700" lvl="0" indent="0" algn="ctr" rtl="0">
                        <a:spcBef>
                          <a:spcPts val="97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 dirty="0"/>
                        <a:t>Infracciones Dirección del Trabajo </a:t>
                      </a:r>
                      <a:r>
                        <a:rPr lang="es-ES" sz="1400" u="none" strike="noStrike" cap="none" dirty="0" smtClean="0"/>
                        <a:t>2023 </a:t>
                      </a:r>
                      <a:r>
                        <a:rPr lang="es-ES" sz="1400" u="none" strike="noStrike" cap="none" dirty="0"/>
                        <a:t>a </a:t>
                      </a:r>
                      <a:r>
                        <a:rPr lang="es-ES" sz="1400" u="none" strike="noStrike" cap="none" dirty="0" smtClean="0"/>
                        <a:t>2024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4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750" u="none" strike="noStrike" cap="none"/>
                        <a:t> </a:t>
                      </a:r>
                      <a:endParaRPr sz="1100" u="none" strike="noStrike" cap="none"/>
                    </a:p>
                    <a:p>
                      <a:pPr marL="98425" marR="8636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strike="noStrike" cap="none"/>
                        <a:t>xx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750" u="none" strike="noStrike" cap="none"/>
                        <a:t> </a:t>
                      </a:r>
                      <a:endParaRPr sz="1100" u="none" strike="noStrike" cap="none"/>
                    </a:p>
                    <a:p>
                      <a:pPr marL="489585" marR="477519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strike="noStrike" cap="none"/>
                        <a:t>xx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750" u="none" strike="noStrike" cap="none" dirty="0"/>
                        <a:t> </a:t>
                      </a:r>
                      <a:endParaRPr sz="1100" u="none" strike="noStrike" cap="none" dirty="0"/>
                    </a:p>
                    <a:p>
                      <a:pPr marL="535305" marR="52070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strike="noStrike" cap="none" dirty="0"/>
                        <a:t>xx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>
            <a:spLocks noGrp="1"/>
          </p:cNvSpPr>
          <p:nvPr>
            <p:ph type="ctrTitle"/>
          </p:nvPr>
        </p:nvSpPr>
        <p:spPr>
          <a:xfrm>
            <a:off x="691115" y="861238"/>
            <a:ext cx="9207795" cy="1203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1497965" lvl="0">
              <a:buClr>
                <a:srgbClr val="F79546"/>
              </a:buClr>
              <a:buSzPct val="100000"/>
            </a:pPr>
            <a:r>
              <a:rPr lang="es-ES" sz="3100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s-ES" sz="3100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ES" sz="2200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s-ES" sz="2200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419" sz="2700" b="1" dirty="0">
                <a:solidFill>
                  <a:srgbClr val="F79546"/>
                </a:solidFill>
              </a:rPr>
              <a:t>ACCIONES DESTACADAS EN LA IMPLEMENTACION DE SGSST </a:t>
            </a:r>
            <a:r>
              <a:rPr lang="es-ES" sz="1800" b="1" dirty="0"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s-ES" sz="1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s-ES" sz="1800" b="1" dirty="0">
                <a:latin typeface="Calibri"/>
                <a:ea typeface="Calibri"/>
                <a:cs typeface="Calibri"/>
                <a:sym typeface="Calibri"/>
              </a:rPr>
              <a:t>(Máximo 1 lámina)</a:t>
            </a:r>
            <a:r>
              <a:rPr lang="es-ES" sz="1800" dirty="0"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s-ES" sz="1800" dirty="0">
                <a:latin typeface="Calibri"/>
                <a:ea typeface="Calibri"/>
                <a:cs typeface="Calibri"/>
                <a:sym typeface="Calibri"/>
              </a:rPr>
            </a:b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20" descr="C:\Users\agutierrez\Documents\Alvaro\SUSESO\logo suseso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3500" y="6451600"/>
            <a:ext cx="1714500" cy="406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0"/>
          <p:cNvSpPr/>
          <p:nvPr/>
        </p:nvSpPr>
        <p:spPr>
          <a:xfrm>
            <a:off x="1905000" y="1928633"/>
            <a:ext cx="8263103" cy="24519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67155" marR="1226820" lvl="0" indent="0" algn="ctr" rtl="0">
              <a:lnSpc>
                <a:spcPct val="1372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Categoría Mediana Empresa o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67155" marR="1226820" lvl="0" indent="0" algn="ctr" rtl="0">
              <a:lnSpc>
                <a:spcPct val="1401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Institución Pública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67155" marR="1225550" lvl="0" indent="0" algn="ctr" rtl="0">
              <a:lnSpc>
                <a:spcPct val="15104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50 a 199 trabajadores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>
            <a:spLocks noGrp="1"/>
          </p:cNvSpPr>
          <p:nvPr>
            <p:ph type="body" idx="1"/>
          </p:nvPr>
        </p:nvSpPr>
        <p:spPr>
          <a:xfrm>
            <a:off x="346841" y="396736"/>
            <a:ext cx="11185635" cy="6140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79546"/>
              </a:buClr>
              <a:buSzPts val="2800"/>
              <a:buNone/>
            </a:pPr>
            <a:r>
              <a:rPr lang="es-ES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>NOMBRE EMPRESA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s-ES" sz="2000" b="1" dirty="0">
                <a:latin typeface="Calibri"/>
                <a:ea typeface="Calibri"/>
                <a:cs typeface="Calibri"/>
                <a:sym typeface="Calibri"/>
              </a:rPr>
              <a:t>DESCRIPCIÓN DE ACUERDO A CIIU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s-ES" sz="2000" b="1" dirty="0">
                <a:latin typeface="Calibri"/>
                <a:ea typeface="Calibri"/>
                <a:cs typeface="Calibri"/>
                <a:sym typeface="Calibri"/>
              </a:rPr>
              <a:t>Ciudad, Región - </a:t>
            </a:r>
            <a:r>
              <a:rPr lang="es-ES" sz="2000" dirty="0">
                <a:latin typeface="Calibri"/>
                <a:ea typeface="Calibri"/>
                <a:cs typeface="Calibri"/>
                <a:sym typeface="Calibri"/>
              </a:rPr>
              <a:t>Promedio anual trabajadores año </a:t>
            </a:r>
            <a:r>
              <a:rPr lang="es-ES" sz="2000" dirty="0" smtClean="0">
                <a:latin typeface="Calibri"/>
                <a:ea typeface="Calibri"/>
                <a:cs typeface="Calibri"/>
                <a:sym typeface="Calibri"/>
              </a:rPr>
              <a:t>2023/24: </a:t>
            </a:r>
            <a:r>
              <a:rPr lang="es-ES" sz="2000" dirty="0">
                <a:latin typeface="Calibri"/>
                <a:ea typeface="Calibri"/>
                <a:cs typeface="Calibri"/>
                <a:sym typeface="Calibri"/>
              </a:rPr>
              <a:t>XX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79546"/>
              </a:buClr>
              <a:buSzPts val="2800"/>
              <a:buNone/>
            </a:pPr>
            <a:r>
              <a:rPr lang="es-ES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>Descripción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 b="1" dirty="0">
                <a:latin typeface="Calibri"/>
                <a:ea typeface="Calibri"/>
                <a:cs typeface="Calibri"/>
                <a:sym typeface="Calibri"/>
              </a:rPr>
              <a:t>							</a:t>
            </a:r>
            <a:r>
              <a:rPr lang="es-ES" sz="2200" dirty="0">
                <a:latin typeface="Calibri"/>
                <a:ea typeface="Calibri"/>
                <a:cs typeface="Calibri"/>
                <a:sym typeface="Calibri"/>
              </a:rPr>
              <a:t>*Completar una lámina por cada 									empresa postulada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s-ES" sz="1800" dirty="0">
                <a:latin typeface="Calibri"/>
                <a:ea typeface="Calibri"/>
                <a:cs typeface="Calibri"/>
                <a:sym typeface="Calibri"/>
              </a:rPr>
              <a:t>Datos relevantes o destacados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25"/>
              </a:spcBef>
              <a:spcAft>
                <a:spcPts val="0"/>
              </a:spcAft>
              <a:buClr>
                <a:srgbClr val="F79546"/>
              </a:buClr>
              <a:buSzPts val="2800"/>
              <a:buNone/>
            </a:pPr>
            <a:r>
              <a:rPr lang="es-ES" b="1" dirty="0">
                <a:solidFill>
                  <a:srgbClr val="F79546"/>
                </a:solidFill>
                <a:latin typeface="Calibri"/>
                <a:ea typeface="Calibri"/>
                <a:cs typeface="Calibri"/>
                <a:sym typeface="Calibri"/>
              </a:rPr>
              <a:t>Indicadores </a:t>
            </a:r>
            <a:r>
              <a:rPr lang="es-ES" sz="1100" dirty="0">
                <a:latin typeface="Arial"/>
                <a:ea typeface="Arial"/>
                <a:cs typeface="Arial"/>
                <a:sym typeface="Arial"/>
              </a:rPr>
              <a:t> </a:t>
            </a: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>
              <a:solidFill>
                <a:srgbClr val="F7954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sp>
        <p:nvSpPr>
          <p:cNvPr id="135" name="Google Shape;135;p21"/>
          <p:cNvSpPr txBox="1"/>
          <p:nvPr/>
        </p:nvSpPr>
        <p:spPr>
          <a:xfrm>
            <a:off x="9182100" y="73572"/>
            <a:ext cx="291530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Categoría Mediana Empresa o Institución Pública 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36" name="Google Shape;136;p21"/>
          <p:cNvGraphicFramePr/>
          <p:nvPr>
            <p:extLst>
              <p:ext uri="{D42A27DB-BD31-4B8C-83A1-F6EECF244321}">
                <p14:modId xmlns:p14="http://schemas.microsoft.com/office/powerpoint/2010/main" val="3927687375"/>
              </p:ext>
            </p:extLst>
          </p:nvPr>
        </p:nvGraphicFramePr>
        <p:xfrm>
          <a:off x="2358258" y="4739962"/>
          <a:ext cx="7162800" cy="1675775"/>
        </p:xfrm>
        <a:graphic>
          <a:graphicData uri="http://schemas.openxmlformats.org/drawingml/2006/table">
            <a:tbl>
              <a:tblPr firstRow="1" firstCol="1" lastRow="1" lastCol="1" bandRow="1" bandCol="1">
                <a:noFill/>
                <a:tableStyleId>{34548245-CB52-454C-B21E-353A0EB907BD}</a:tableStyleId>
              </a:tblPr>
              <a:tblGrid>
                <a:gridCol w="143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1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98425" marR="86360" lvl="0" indent="0" algn="ctr" rtl="0">
                        <a:lnSpc>
                          <a:spcPct val="9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strike="noStrike" cap="none" dirty="0"/>
                        <a:t>Tasa </a:t>
                      </a:r>
                      <a:r>
                        <a:rPr lang="es-ES" sz="1400" u="none" strike="noStrike" cap="none" dirty="0"/>
                        <a:t>Accidentabilidad </a:t>
                      </a:r>
                      <a:r>
                        <a:rPr lang="es-ES" sz="1400" u="none" strike="noStrike" cap="none" dirty="0" smtClean="0"/>
                        <a:t>2024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710" marR="80645" lvl="0" indent="1904" algn="ctr" rtl="0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 dirty="0"/>
                        <a:t>Tasa Siniestralidad </a:t>
                      </a:r>
                      <a:r>
                        <a:rPr lang="es-ES" sz="1400" u="none" strike="noStrike" cap="none" dirty="0" smtClean="0"/>
                        <a:t>2024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 dirty="0"/>
                        <a:t> </a:t>
                      </a:r>
                      <a:endParaRPr sz="1100" u="none" strike="noStrike" cap="none" dirty="0"/>
                    </a:p>
                    <a:p>
                      <a:pPr marL="535305" marR="520700" lvl="0" indent="0" algn="ctr" rtl="0">
                        <a:spcBef>
                          <a:spcPts val="97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 dirty="0"/>
                        <a:t>Infracciones Dirección del Trabajo </a:t>
                      </a:r>
                      <a:r>
                        <a:rPr lang="es-ES" sz="1400" u="none" strike="noStrike" cap="none" dirty="0" smtClean="0"/>
                        <a:t>2023 </a:t>
                      </a:r>
                      <a:r>
                        <a:rPr lang="es-ES" sz="1400" u="none" strike="noStrike" cap="none" dirty="0"/>
                        <a:t>a </a:t>
                      </a:r>
                      <a:r>
                        <a:rPr lang="es-ES" sz="1400" u="none" strike="noStrike" cap="none" dirty="0" smtClean="0"/>
                        <a:t>2024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4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750" u="none" strike="noStrike" cap="none"/>
                        <a:t> </a:t>
                      </a:r>
                      <a:endParaRPr sz="1100" u="none" strike="noStrike" cap="none"/>
                    </a:p>
                    <a:p>
                      <a:pPr marL="98425" marR="8636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strike="noStrike" cap="none"/>
                        <a:t>xx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750" u="none" strike="noStrike" cap="none"/>
                        <a:t> </a:t>
                      </a:r>
                      <a:endParaRPr sz="1100" u="none" strike="noStrike" cap="none"/>
                    </a:p>
                    <a:p>
                      <a:pPr marL="489585" marR="477519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strike="noStrike" cap="none"/>
                        <a:t>xx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750" u="none" strike="noStrike" cap="none" dirty="0"/>
                        <a:t> </a:t>
                      </a:r>
                      <a:endParaRPr sz="1100" u="none" strike="noStrike" cap="none" dirty="0"/>
                    </a:p>
                    <a:p>
                      <a:pPr marL="535305" marR="52070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strike="noStrike" cap="none" dirty="0"/>
                        <a:t>xx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282</Words>
  <Application>Microsoft Office PowerPoint</Application>
  <PresentationFormat>Panorámica</PresentationFormat>
  <Paragraphs>155</Paragraphs>
  <Slides>18</Slides>
  <Notes>18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1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  ACCIONES DESTACADAS EN LA IMPLEMENTACION DE SGSST  (Máximo 1 lámina) </vt:lpstr>
      <vt:lpstr>Presentación de PowerPoint</vt:lpstr>
      <vt:lpstr>Presentación de PowerPoint</vt:lpstr>
      <vt:lpstr>  ACCIONES DESTACADAS EN LA IMPLEMENTACION DE SGSST  (Máximo 1 lámina) </vt:lpstr>
      <vt:lpstr>Presentación de PowerPoint</vt:lpstr>
      <vt:lpstr>Presentación de PowerPoint</vt:lpstr>
      <vt:lpstr>    ACCIONES DESTACADAS EN LA IMPLEMENTACION DE SGSST  (Máximo 1 lámina)  (Máximo 1 lámina) </vt:lpstr>
      <vt:lpstr>Presentación de PowerPoint</vt:lpstr>
      <vt:lpstr>Presentación de PowerPoint</vt:lpstr>
      <vt:lpstr>  ACCIONES DESTACADAS EN LA IMPLEMENTACION DE SGSST  (Máximo 1 lámina)  (Máximo 1 lámina)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ISESAT</cp:lastModifiedBy>
  <cp:revision>4</cp:revision>
  <dcterms:modified xsi:type="dcterms:W3CDTF">2025-01-22T20:50:02Z</dcterms:modified>
</cp:coreProperties>
</file>